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3"/>
  </p:notesMasterIdLst>
  <p:sldIdLst>
    <p:sldId id="343" r:id="rId2"/>
    <p:sldId id="585" r:id="rId3"/>
    <p:sldId id="582" r:id="rId4"/>
    <p:sldId id="588" r:id="rId5"/>
    <p:sldId id="591" r:id="rId6"/>
    <p:sldId id="604" r:id="rId7"/>
    <p:sldId id="562" r:id="rId8"/>
    <p:sldId id="602" r:id="rId9"/>
    <p:sldId id="606" r:id="rId10"/>
    <p:sldId id="607" r:id="rId11"/>
    <p:sldId id="608" r:id="rId12"/>
    <p:sldId id="611" r:id="rId13"/>
    <p:sldId id="612" r:id="rId14"/>
    <p:sldId id="610" r:id="rId15"/>
    <p:sldId id="614" r:id="rId16"/>
    <p:sldId id="615" r:id="rId17"/>
    <p:sldId id="613" r:id="rId18"/>
    <p:sldId id="616" r:id="rId19"/>
    <p:sldId id="617" r:id="rId20"/>
    <p:sldId id="618" r:id="rId21"/>
    <p:sldId id="619" r:id="rId22"/>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750A0"/>
    <a:srgbClr val="EEB517"/>
    <a:srgbClr val="2A73C5"/>
    <a:srgbClr val="304DA4"/>
    <a:srgbClr val="9B3134"/>
    <a:srgbClr val="839ACE"/>
    <a:srgbClr val="0093BD"/>
    <a:srgbClr val="51E1DC"/>
    <a:srgbClr val="8FA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3" autoAdjust="0"/>
    <p:restoredTop sz="94660"/>
  </p:normalViewPr>
  <p:slideViewPr>
    <p:cSldViewPr snapToGrid="0">
      <p:cViewPr>
        <p:scale>
          <a:sx n="75" d="100"/>
          <a:sy n="75" d="100"/>
        </p:scale>
        <p:origin x="4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vl1pPr>
          </a:lstStyle>
          <a:p>
            <a:fld id="{2BF4E97B-1D70-423C-9BB3-1FF2095DC7C6}"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0113" cy="33305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vl1pPr>
          </a:lstStyle>
          <a:p>
            <a:fld id="{91361F82-D8D1-4D60-B331-7B72FAB3CAAA}" type="slidenum">
              <a:rPr kumimoji="1" lang="ja-JP" altLang="en-US" smtClean="0"/>
              <a:t>‹#›</a:t>
            </a:fld>
            <a:endParaRPr kumimoji="1" lang="ja-JP" altLang="en-US"/>
          </a:p>
        </p:txBody>
      </p:sp>
    </p:spTree>
    <p:extLst>
      <p:ext uri="{BB962C8B-B14F-4D97-AF65-F5344CB8AC3E}">
        <p14:creationId xmlns:p14="http://schemas.microsoft.com/office/powerpoint/2010/main" val="2204488268"/>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p:nvPr>
        </p:nvSpPr>
        <p:spPr>
          <a:xfrm>
            <a:off x="571460" y="3907122"/>
            <a:ext cx="5581793" cy="952861"/>
          </a:xfrm>
        </p:spPr>
        <p:txBody>
          <a:bodyPr anchor="t">
            <a:noAutofit/>
          </a:bodyPr>
          <a:lstStyle>
            <a:lvl1pPr algn="l">
              <a:defRPr sz="4800" b="1">
                <a:latin typeface="+mn-ea"/>
                <a:ea typeface="+mn-ea"/>
              </a:defRPr>
            </a:lvl1pPr>
          </a:lstStyle>
          <a:p>
            <a:r>
              <a:rPr lang="ja-JP" altLang="en-US" dirty="0"/>
              <a:t>マスター タイトルの書式設定</a:t>
            </a:r>
            <a:endParaRPr lang="en-US" dirty="0"/>
          </a:p>
        </p:txBody>
      </p:sp>
      <p:sp>
        <p:nvSpPr>
          <p:cNvPr id="17" name="Content Placeholder 2">
            <a:extLst>
              <a:ext uri="{FF2B5EF4-FFF2-40B4-BE49-F238E27FC236}">
                <a16:creationId xmlns:a16="http://schemas.microsoft.com/office/drawing/2014/main" id="{582CFD70-A135-4724-B67C-99963B98DFBC}"/>
              </a:ext>
            </a:extLst>
          </p:cNvPr>
          <p:cNvSpPr>
            <a:spLocks noGrp="1"/>
          </p:cNvSpPr>
          <p:nvPr>
            <p:ph idx="1"/>
          </p:nvPr>
        </p:nvSpPr>
        <p:spPr>
          <a:xfrm>
            <a:off x="6230233" y="2175587"/>
            <a:ext cx="6074055" cy="373639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 name="Text Placeholder 3">
            <a:extLst>
              <a:ext uri="{FF2B5EF4-FFF2-40B4-BE49-F238E27FC236}">
                <a16:creationId xmlns:a16="http://schemas.microsoft.com/office/drawing/2014/main" id="{5856CB5D-B668-4755-89A2-6F6587772986}"/>
              </a:ext>
            </a:extLst>
          </p:cNvPr>
          <p:cNvSpPr>
            <a:spLocks noGrp="1"/>
          </p:cNvSpPr>
          <p:nvPr>
            <p:ph type="body" sz="half" idx="2"/>
          </p:nvPr>
        </p:nvSpPr>
        <p:spPr>
          <a:xfrm>
            <a:off x="571460" y="2808274"/>
            <a:ext cx="3448388" cy="844279"/>
          </a:xfrm>
        </p:spPr>
        <p:txBody>
          <a:bodyPr anchor="b">
            <a:noAutofit/>
          </a:bodyPr>
          <a:lstStyle>
            <a:lvl1pPr marL="0" indent="0">
              <a:buNone/>
              <a:defRPr sz="28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pic>
        <p:nvPicPr>
          <p:cNvPr id="4" name="グラフィックス 3">
            <a:extLst>
              <a:ext uri="{FF2B5EF4-FFF2-40B4-BE49-F238E27FC236}">
                <a16:creationId xmlns:a16="http://schemas.microsoft.com/office/drawing/2014/main" id="{12BA99DE-807D-4D3F-BF36-1117EF44E7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50" y="0"/>
            <a:ext cx="10741138" cy="1428750"/>
          </a:xfrm>
          <a:prstGeom prst="rect">
            <a:avLst/>
          </a:prstGeom>
        </p:spPr>
      </p:pic>
    </p:spTree>
    <p:extLst>
      <p:ext uri="{BB962C8B-B14F-4D97-AF65-F5344CB8AC3E}">
        <p14:creationId xmlns:p14="http://schemas.microsoft.com/office/powerpoint/2010/main" val="227534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Title 1"/>
          <p:cNvSpPr>
            <a:spLocks noGrp="1"/>
          </p:cNvSpPr>
          <p:nvPr>
            <p:ph type="title"/>
          </p:nvPr>
        </p:nvSpPr>
        <p:spPr>
          <a:xfrm>
            <a:off x="735061" y="361275"/>
            <a:ext cx="9221689" cy="800025"/>
          </a:xfrm>
        </p:spPr>
        <p:txBody>
          <a:bodyPr anchor="ctr">
            <a:normAutofit/>
          </a:bodyPr>
          <a:lstStyle>
            <a:lvl1pPr algn="ctr">
              <a:lnSpc>
                <a:spcPct val="100000"/>
              </a:lnSpc>
              <a:defRPr sz="3200" b="1">
                <a:latin typeface="+mn-ea"/>
                <a:ea typeface="+mn-ea"/>
              </a:defRPr>
            </a:lvl1p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8105666" y="7025751"/>
            <a:ext cx="2405658" cy="402483"/>
          </a:xfrm>
        </p:spPr>
        <p:txBody>
          <a:bodyPr anchor="b"/>
          <a:lstStyle>
            <a:lvl1pPr>
              <a:defRPr sz="1200"/>
            </a:lvl1pPr>
          </a:lstStyle>
          <a:p>
            <a:fld id="{3C9C2799-97FA-40D0-B772-22BD68808157}" type="slidenum">
              <a:rPr kumimoji="1" lang="ja-JP" altLang="en-US" smtClean="0"/>
              <a:pPr/>
              <a:t>‹#›</a:t>
            </a:fld>
            <a:endParaRPr kumimoji="1" lang="ja-JP" altLang="en-US" dirty="0"/>
          </a:p>
        </p:txBody>
      </p:sp>
      <p:pic>
        <p:nvPicPr>
          <p:cNvPr id="7" name="グラフィックス 6">
            <a:extLst>
              <a:ext uri="{FF2B5EF4-FFF2-40B4-BE49-F238E27FC236}">
                <a16:creationId xmlns:a16="http://schemas.microsoft.com/office/drawing/2014/main" id="{A0A3A099-2AA7-4BBE-BC0F-4F5B61A15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60" y="2"/>
            <a:ext cx="10756332" cy="60216"/>
          </a:xfrm>
          <a:prstGeom prst="rect">
            <a:avLst/>
          </a:prstGeom>
        </p:spPr>
      </p:pic>
      <p:pic>
        <p:nvPicPr>
          <p:cNvPr id="11" name="図 10">
            <a:extLst>
              <a:ext uri="{FF2B5EF4-FFF2-40B4-BE49-F238E27FC236}">
                <a16:creationId xmlns:a16="http://schemas.microsoft.com/office/drawing/2014/main" id="{DAFB0C8E-9B04-4E13-8E3C-2CF71C50ACE1}"/>
              </a:ext>
            </a:extLst>
          </p:cNvPr>
          <p:cNvPicPr>
            <a:picLocks noChangeAspect="1"/>
          </p:cNvPicPr>
          <p:nvPr userDrawn="1"/>
        </p:nvPicPr>
        <p:blipFill>
          <a:blip r:embed="rId4"/>
          <a:stretch>
            <a:fillRect/>
          </a:stretch>
        </p:blipFill>
        <p:spPr>
          <a:xfrm>
            <a:off x="4183689" y="1161302"/>
            <a:ext cx="2324432" cy="70126"/>
          </a:xfrm>
          <a:prstGeom prst="rect">
            <a:avLst/>
          </a:prstGeom>
        </p:spPr>
      </p:pic>
    </p:spTree>
    <p:extLst>
      <p:ext uri="{BB962C8B-B14F-4D97-AF65-F5344CB8AC3E}">
        <p14:creationId xmlns:p14="http://schemas.microsoft.com/office/powerpoint/2010/main" val="34672237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F89D7244-E641-440B-A747-A7D4DB4E8B98}"/>
              </a:ext>
            </a:extLst>
          </p:cNvPr>
          <p:cNvSpPr/>
          <p:nvPr userDrawn="1"/>
        </p:nvSpPr>
        <p:spPr>
          <a:xfrm>
            <a:off x="1674" y="-14527"/>
            <a:ext cx="10692130" cy="1548130"/>
          </a:xfrm>
          <a:custGeom>
            <a:avLst/>
            <a:gdLst/>
            <a:ahLst/>
            <a:cxnLst/>
            <a:rect l="l" t="t" r="r" b="b"/>
            <a:pathLst>
              <a:path w="10692130" h="1548130">
                <a:moveTo>
                  <a:pt x="10692003" y="0"/>
                </a:moveTo>
                <a:lnTo>
                  <a:pt x="0" y="0"/>
                </a:lnTo>
                <a:lnTo>
                  <a:pt x="0" y="1548003"/>
                </a:lnTo>
                <a:lnTo>
                  <a:pt x="10692003" y="1548003"/>
                </a:lnTo>
                <a:lnTo>
                  <a:pt x="10692003" y="0"/>
                </a:lnTo>
                <a:close/>
              </a:path>
            </a:pathLst>
          </a:custGeom>
          <a:solidFill>
            <a:srgbClr val="364A99"/>
          </a:solidFill>
        </p:spPr>
        <p:txBody>
          <a:bodyPr wrap="square" lIns="0" tIns="0" rIns="0" bIns="0" rtlCol="0"/>
          <a:lstStyle/>
          <a:p>
            <a:endParaRPr/>
          </a:p>
        </p:txBody>
      </p:sp>
      <p:sp>
        <p:nvSpPr>
          <p:cNvPr id="7" name="bg object 17">
            <a:extLst>
              <a:ext uri="{FF2B5EF4-FFF2-40B4-BE49-F238E27FC236}">
                <a16:creationId xmlns:a16="http://schemas.microsoft.com/office/drawing/2014/main" id="{D53FBF64-0EBF-47FC-AA4E-A9785D7FCCA2}"/>
              </a:ext>
            </a:extLst>
          </p:cNvPr>
          <p:cNvSpPr/>
          <p:nvPr userDrawn="1"/>
        </p:nvSpPr>
        <p:spPr>
          <a:xfrm>
            <a:off x="1872000" y="1017005"/>
            <a:ext cx="6750050" cy="0"/>
          </a:xfrm>
          <a:custGeom>
            <a:avLst/>
            <a:gdLst/>
            <a:ahLst/>
            <a:cxnLst/>
            <a:rect l="l" t="t" r="r" b="b"/>
            <a:pathLst>
              <a:path w="6750050">
                <a:moveTo>
                  <a:pt x="0" y="0"/>
                </a:moveTo>
                <a:lnTo>
                  <a:pt x="6749999" y="0"/>
                </a:lnTo>
              </a:path>
            </a:pathLst>
          </a:custGeom>
          <a:ln w="9004">
            <a:solidFill>
              <a:srgbClr val="FFFFFF"/>
            </a:solidFill>
          </a:ln>
        </p:spPr>
        <p:txBody>
          <a:bodyPr wrap="square" lIns="0" tIns="0" rIns="0" bIns="0" rtlCol="0"/>
          <a:lstStyle/>
          <a:p>
            <a:endParaRPr/>
          </a:p>
        </p:txBody>
      </p:sp>
      <p:sp>
        <p:nvSpPr>
          <p:cNvPr id="8" name="bg object 18">
            <a:extLst>
              <a:ext uri="{FF2B5EF4-FFF2-40B4-BE49-F238E27FC236}">
                <a16:creationId xmlns:a16="http://schemas.microsoft.com/office/drawing/2014/main" id="{88295132-8367-41DA-A33F-5D029F88A440}"/>
              </a:ext>
            </a:extLst>
          </p:cNvPr>
          <p:cNvSpPr/>
          <p:nvPr userDrawn="1"/>
        </p:nvSpPr>
        <p:spPr>
          <a:xfrm>
            <a:off x="540000" y="5283006"/>
            <a:ext cx="4914265" cy="0"/>
          </a:xfrm>
          <a:custGeom>
            <a:avLst/>
            <a:gdLst/>
            <a:ahLst/>
            <a:cxnLst/>
            <a:rect l="l" t="t" r="r" b="b"/>
            <a:pathLst>
              <a:path w="4914265">
                <a:moveTo>
                  <a:pt x="0" y="0"/>
                </a:moveTo>
                <a:lnTo>
                  <a:pt x="4913998" y="0"/>
                </a:lnTo>
              </a:path>
            </a:pathLst>
          </a:custGeom>
          <a:ln w="9004">
            <a:solidFill>
              <a:srgbClr val="364A99"/>
            </a:solidFill>
          </a:ln>
        </p:spPr>
        <p:txBody>
          <a:bodyPr wrap="square" lIns="0" tIns="0" rIns="0" bIns="0" rtlCol="0"/>
          <a:lstStyle/>
          <a:p>
            <a:endParaRPr/>
          </a:p>
        </p:txBody>
      </p:sp>
      <p:sp>
        <p:nvSpPr>
          <p:cNvPr id="9" name="bg object 19">
            <a:extLst>
              <a:ext uri="{FF2B5EF4-FFF2-40B4-BE49-F238E27FC236}">
                <a16:creationId xmlns:a16="http://schemas.microsoft.com/office/drawing/2014/main" id="{379785B8-F780-4ACF-8697-66870F68F643}"/>
              </a:ext>
            </a:extLst>
          </p:cNvPr>
          <p:cNvSpPr/>
          <p:nvPr userDrawn="1"/>
        </p:nvSpPr>
        <p:spPr>
          <a:xfrm>
            <a:off x="5742000" y="5283006"/>
            <a:ext cx="4410075" cy="0"/>
          </a:xfrm>
          <a:custGeom>
            <a:avLst/>
            <a:gdLst/>
            <a:ahLst/>
            <a:cxnLst/>
            <a:rect l="l" t="t" r="r" b="b"/>
            <a:pathLst>
              <a:path w="4410075">
                <a:moveTo>
                  <a:pt x="0" y="0"/>
                </a:moveTo>
                <a:lnTo>
                  <a:pt x="4409998" y="0"/>
                </a:lnTo>
              </a:path>
            </a:pathLst>
          </a:custGeom>
          <a:ln w="9004">
            <a:solidFill>
              <a:srgbClr val="364A99"/>
            </a:solidFill>
          </a:ln>
        </p:spPr>
        <p:txBody>
          <a:bodyPr wrap="square" lIns="0" tIns="0" rIns="0" bIns="0" rtlCol="0"/>
          <a:lstStyle/>
          <a:p>
            <a:endParaRPr/>
          </a:p>
        </p:txBody>
      </p:sp>
      <p:pic>
        <p:nvPicPr>
          <p:cNvPr id="10" name="bg object 20">
            <a:extLst>
              <a:ext uri="{FF2B5EF4-FFF2-40B4-BE49-F238E27FC236}">
                <a16:creationId xmlns:a16="http://schemas.microsoft.com/office/drawing/2014/main" id="{407BA601-3BE3-41A3-B349-4219BECAF20E}"/>
              </a:ext>
            </a:extLst>
          </p:cNvPr>
          <p:cNvPicPr/>
          <p:nvPr userDrawn="1"/>
        </p:nvPicPr>
        <p:blipFill>
          <a:blip r:embed="rId2" cstate="print"/>
          <a:stretch>
            <a:fillRect/>
          </a:stretch>
        </p:blipFill>
        <p:spPr>
          <a:xfrm>
            <a:off x="143999" y="1764005"/>
            <a:ext cx="4607997" cy="2872675"/>
          </a:xfrm>
          <a:prstGeom prst="rect">
            <a:avLst/>
          </a:prstGeom>
        </p:spPr>
      </p:pic>
      <p:pic>
        <p:nvPicPr>
          <p:cNvPr id="11" name="bg object 21">
            <a:extLst>
              <a:ext uri="{FF2B5EF4-FFF2-40B4-BE49-F238E27FC236}">
                <a16:creationId xmlns:a16="http://schemas.microsoft.com/office/drawing/2014/main" id="{C220E3CB-01AD-4227-860D-C48D66004F67}"/>
              </a:ext>
            </a:extLst>
          </p:cNvPr>
          <p:cNvPicPr/>
          <p:nvPr userDrawn="1"/>
        </p:nvPicPr>
        <p:blipFill>
          <a:blip r:embed="rId3" cstate="print"/>
          <a:stretch>
            <a:fillRect/>
          </a:stretch>
        </p:blipFill>
        <p:spPr>
          <a:xfrm>
            <a:off x="5454000" y="5382007"/>
            <a:ext cx="3074024" cy="1763999"/>
          </a:xfrm>
          <a:prstGeom prst="rect">
            <a:avLst/>
          </a:prstGeom>
        </p:spPr>
      </p:pic>
      <p:pic>
        <p:nvPicPr>
          <p:cNvPr id="12" name="bg object 22">
            <a:extLst>
              <a:ext uri="{FF2B5EF4-FFF2-40B4-BE49-F238E27FC236}">
                <a16:creationId xmlns:a16="http://schemas.microsoft.com/office/drawing/2014/main" id="{551B81EE-9FA3-40D9-9810-1A8CCA2C6EF1}"/>
              </a:ext>
            </a:extLst>
          </p:cNvPr>
          <p:cNvPicPr/>
          <p:nvPr userDrawn="1"/>
        </p:nvPicPr>
        <p:blipFill>
          <a:blip r:embed="rId4" cstate="print"/>
          <a:stretch>
            <a:fillRect/>
          </a:stretch>
        </p:blipFill>
        <p:spPr>
          <a:xfrm>
            <a:off x="243000" y="5382007"/>
            <a:ext cx="3074029" cy="1763999"/>
          </a:xfrm>
          <a:prstGeom prst="rect">
            <a:avLst/>
          </a:prstGeom>
        </p:spPr>
      </p:pic>
      <p:pic>
        <p:nvPicPr>
          <p:cNvPr id="13" name="bg object 23">
            <a:extLst>
              <a:ext uri="{FF2B5EF4-FFF2-40B4-BE49-F238E27FC236}">
                <a16:creationId xmlns:a16="http://schemas.microsoft.com/office/drawing/2014/main" id="{003D1D90-E15D-4496-8301-1D99B6BC90CB}"/>
              </a:ext>
            </a:extLst>
          </p:cNvPr>
          <p:cNvPicPr/>
          <p:nvPr userDrawn="1"/>
        </p:nvPicPr>
        <p:blipFill>
          <a:blip r:embed="rId5" cstate="print"/>
          <a:stretch>
            <a:fillRect/>
          </a:stretch>
        </p:blipFill>
        <p:spPr>
          <a:xfrm>
            <a:off x="2727000" y="5994007"/>
            <a:ext cx="601369" cy="1231879"/>
          </a:xfrm>
          <a:prstGeom prst="rect">
            <a:avLst/>
          </a:prstGeom>
        </p:spPr>
      </p:pic>
      <p:sp>
        <p:nvSpPr>
          <p:cNvPr id="14" name="Holder 3">
            <a:extLst>
              <a:ext uri="{FF2B5EF4-FFF2-40B4-BE49-F238E27FC236}">
                <a16:creationId xmlns:a16="http://schemas.microsoft.com/office/drawing/2014/main" id="{1D334936-2001-4B1E-9734-3F03CE81C096}"/>
              </a:ext>
            </a:extLst>
          </p:cNvPr>
          <p:cNvSpPr>
            <a:spLocks noGrp="1"/>
          </p:cNvSpPr>
          <p:nvPr>
            <p:ph idx="1"/>
          </p:nvPr>
        </p:nvSpPr>
        <p:spPr>
          <a:xfrm>
            <a:off x="534670" y="1739455"/>
            <a:ext cx="9624060" cy="4991481"/>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114684953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05666" y="7025751"/>
            <a:ext cx="2405658" cy="402483"/>
          </a:xfrm>
        </p:spPr>
        <p:txBody>
          <a:bodyPr anchor="b"/>
          <a:lstStyle>
            <a:lvl1pPr>
              <a:defRPr sz="1200"/>
            </a:lvl1pPr>
          </a:lstStyle>
          <a:p>
            <a:fld id="{3C9C2799-97FA-40D0-B772-22BD68808157}" type="slidenum">
              <a:rPr kumimoji="1" lang="ja-JP" altLang="en-US" smtClean="0"/>
              <a:pPr/>
              <a:t>‹#›</a:t>
            </a:fld>
            <a:endParaRPr kumimoji="1" lang="ja-JP" altLang="en-US" dirty="0"/>
          </a:p>
        </p:txBody>
      </p:sp>
      <p:pic>
        <p:nvPicPr>
          <p:cNvPr id="7" name="グラフィックス 6">
            <a:extLst>
              <a:ext uri="{FF2B5EF4-FFF2-40B4-BE49-F238E27FC236}">
                <a16:creationId xmlns:a16="http://schemas.microsoft.com/office/drawing/2014/main" id="{A0A3A099-2AA7-4BBE-BC0F-4F5B61A15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60" y="2"/>
            <a:ext cx="10756332" cy="60216"/>
          </a:xfrm>
          <a:prstGeom prst="rect">
            <a:avLst/>
          </a:prstGeom>
        </p:spPr>
      </p:pic>
    </p:spTree>
    <p:extLst>
      <p:ext uri="{BB962C8B-B14F-4D97-AF65-F5344CB8AC3E}">
        <p14:creationId xmlns:p14="http://schemas.microsoft.com/office/powerpoint/2010/main" val="4039626538"/>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AEC3873-825C-42DA-AE2F-C8AA4EC9F443}" type="datetime1">
              <a:rPr kumimoji="1" lang="ja-JP" altLang="en-US" smtClean="0"/>
              <a:t>2025/5/29</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C9C2799-97FA-40D0-B772-22BD68808157}" type="slidenum">
              <a:rPr kumimoji="1" lang="ja-JP" altLang="en-US" smtClean="0"/>
              <a:t>‹#›</a:t>
            </a:fld>
            <a:endParaRPr kumimoji="1" lang="ja-JP" altLang="en-US"/>
          </a:p>
        </p:txBody>
      </p:sp>
    </p:spTree>
    <p:extLst>
      <p:ext uri="{BB962C8B-B14F-4D97-AF65-F5344CB8AC3E}">
        <p14:creationId xmlns:p14="http://schemas.microsoft.com/office/powerpoint/2010/main" val="1876342407"/>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8" r:id="rId3"/>
    <p:sldLayoutId id="2147483709" r:id="rId4"/>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desknets.com/help/ja_JP/admin/filetfr/001.html#set5"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faq.desknets.com/neo/faq/NEO-T0710" TargetMode="External"/><Relationship Id="rId5" Type="http://schemas.openxmlformats.org/officeDocument/2006/relationships/hyperlink" Target="https://faq.desknets.com/neo/faq/NEO-T0007"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desknets.com/help/ja_JP/admin/filetfr/001.html#set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aq.desknets.com/neo/faq/NEO-T0710"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www.desknets.com/neo/pdf/tac-dndrive.pdf" TargetMode="External"/><Relationship Id="rId2" Type="http://schemas.openxmlformats.org/officeDocument/2006/relationships/hyperlink" Target="https://www.desknets.com/neo/price/packag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時計 が含まれている画像&#10;&#10;自動的に生成された説明">
            <a:extLst>
              <a:ext uri="{FF2B5EF4-FFF2-40B4-BE49-F238E27FC236}">
                <a16:creationId xmlns:a16="http://schemas.microsoft.com/office/drawing/2014/main" id="{1FE05AAE-D124-4C14-B9A3-A74F0D426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757" y="6876747"/>
            <a:ext cx="2416753" cy="375602"/>
          </a:xfrm>
          <a:prstGeom prst="rect">
            <a:avLst/>
          </a:prstGeom>
        </p:spPr>
      </p:pic>
      <p:sp>
        <p:nvSpPr>
          <p:cNvPr id="4" name="タイトル 3">
            <a:extLst>
              <a:ext uri="{FF2B5EF4-FFF2-40B4-BE49-F238E27FC236}">
                <a16:creationId xmlns:a16="http://schemas.microsoft.com/office/drawing/2014/main" id="{127BC0EC-5F3A-4AF0-41BD-72B5B7DF19A2}"/>
              </a:ext>
            </a:extLst>
          </p:cNvPr>
          <p:cNvSpPr>
            <a:spLocks noGrp="1"/>
          </p:cNvSpPr>
          <p:nvPr>
            <p:ph type="ctrTitle"/>
          </p:nvPr>
        </p:nvSpPr>
        <p:spPr>
          <a:xfrm>
            <a:off x="415925" y="3907122"/>
            <a:ext cx="8578173" cy="2051889"/>
          </a:xfrm>
        </p:spPr>
        <p:txBody>
          <a:bodyPr/>
          <a:lstStyle/>
          <a:p>
            <a:r>
              <a:rPr lang="ja-JP" altLang="en-US" sz="4000" b="1" dirty="0">
                <a:latin typeface="游ゴシック" panose="020B0400000000000000" pitchFamily="50" charset="-128"/>
                <a:ea typeface="游ゴシック" panose="020B0400000000000000" pitchFamily="50" charset="-128"/>
              </a:rPr>
              <a:t>ファイル転送機能 </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パッケージ版</a:t>
            </a:r>
            <a:r>
              <a:rPr lang="en-US" altLang="ja-JP" sz="4000" dirty="0">
                <a:latin typeface="游ゴシック" panose="020B0400000000000000" pitchFamily="50" charset="-128"/>
                <a:ea typeface="游ゴシック" panose="020B0400000000000000" pitchFamily="50" charset="-128"/>
              </a:rPr>
              <a:t>)</a:t>
            </a:r>
            <a:br>
              <a:rPr lang="en-US" altLang="ja-JP" sz="4000" dirty="0">
                <a:latin typeface="游ゴシック" panose="020B0400000000000000" pitchFamily="50" charset="-128"/>
                <a:ea typeface="游ゴシック" panose="020B0400000000000000" pitchFamily="50" charset="-128"/>
              </a:rPr>
            </a:br>
            <a:br>
              <a:rPr lang="en-US" altLang="ja-JP" sz="700" b="1" dirty="0">
                <a:latin typeface="游ゴシック" panose="020B0400000000000000" pitchFamily="50" charset="-128"/>
                <a:ea typeface="游ゴシック" panose="020B0400000000000000" pitchFamily="50" charset="-128"/>
              </a:rPr>
            </a:br>
            <a:r>
              <a:rPr lang="ja-JP" altLang="en-US" sz="4000" b="1" dirty="0">
                <a:latin typeface="游ゴシック" panose="020B0400000000000000" pitchFamily="50" charset="-128"/>
                <a:ea typeface="游ゴシック" panose="020B0400000000000000" pitchFamily="50" charset="-128"/>
              </a:rPr>
              <a:t>ご利用ガイド</a:t>
            </a:r>
            <a:endParaRPr lang="ja-JP" altLang="en-US" sz="4000" dirty="0"/>
          </a:p>
        </p:txBody>
      </p:sp>
      <p:sp>
        <p:nvSpPr>
          <p:cNvPr id="5" name="テキスト ボックス 4">
            <a:extLst>
              <a:ext uri="{FF2B5EF4-FFF2-40B4-BE49-F238E27FC236}">
                <a16:creationId xmlns:a16="http://schemas.microsoft.com/office/drawing/2014/main" id="{3E45BD53-C330-6786-025E-44B2A75F7337}"/>
              </a:ext>
            </a:extLst>
          </p:cNvPr>
          <p:cNvSpPr txBox="1"/>
          <p:nvPr/>
        </p:nvSpPr>
        <p:spPr bwMode="gray">
          <a:xfrm>
            <a:off x="488504" y="3490902"/>
            <a:ext cx="2140093" cy="346366"/>
          </a:xfrm>
          <a:prstGeom prst="rect">
            <a:avLst/>
          </a:prstGeom>
          <a:noFill/>
        </p:spPr>
        <p:txBody>
          <a:bodyPr wrap="square" lIns="83969" tIns="49588" rIns="83969" bIns="49588"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Segoe UI Bold"/>
                <a:ea typeface="HGP創英角ｺﾞｼｯｸUB"/>
                <a:cs typeface="+mn-cs"/>
              </a:rPr>
              <a:t>デスクネッツ ネオ</a:t>
            </a:r>
          </a:p>
        </p:txBody>
      </p:sp>
      <p:sp>
        <p:nvSpPr>
          <p:cNvPr id="6" name="テキスト ボックス 5">
            <a:extLst>
              <a:ext uri="{FF2B5EF4-FFF2-40B4-BE49-F238E27FC236}">
                <a16:creationId xmlns:a16="http://schemas.microsoft.com/office/drawing/2014/main" id="{60D05104-7662-3027-A24B-FB30F42B547F}"/>
              </a:ext>
            </a:extLst>
          </p:cNvPr>
          <p:cNvSpPr txBox="1"/>
          <p:nvPr/>
        </p:nvSpPr>
        <p:spPr bwMode="gray">
          <a:xfrm>
            <a:off x="415925" y="2344338"/>
            <a:ext cx="2013031" cy="469476"/>
          </a:xfrm>
          <a:prstGeom prst="rect">
            <a:avLst/>
          </a:prstGeom>
          <a:noFill/>
        </p:spPr>
        <p:txBody>
          <a:bodyPr wrap="none" lIns="83969" tIns="49588" rIns="83969" bIns="4958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HGP創英角ｺﾞｼｯｸUB"/>
                <a:ea typeface="HGP創英角ｺﾞｼｯｸUB"/>
                <a:cs typeface="+mn-cs"/>
              </a:rPr>
              <a:t>グループウェア</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HGP創英角ｺﾞｼｯｸUB"/>
              <a:ea typeface="HGP創英角ｺﾞｼｯｸUB"/>
              <a:cs typeface="+mn-cs"/>
            </a:endParaRPr>
          </a:p>
        </p:txBody>
      </p:sp>
      <p:grpSp>
        <p:nvGrpSpPr>
          <p:cNvPr id="7" name="グループ化 6">
            <a:extLst>
              <a:ext uri="{FF2B5EF4-FFF2-40B4-BE49-F238E27FC236}">
                <a16:creationId xmlns:a16="http://schemas.microsoft.com/office/drawing/2014/main" id="{1E355537-C43E-8981-EB60-32799D734C2A}"/>
              </a:ext>
            </a:extLst>
          </p:cNvPr>
          <p:cNvGrpSpPr/>
          <p:nvPr/>
        </p:nvGrpSpPr>
        <p:grpSpPr bwMode="gray">
          <a:xfrm>
            <a:off x="500286" y="2181084"/>
            <a:ext cx="5604842" cy="1280455"/>
            <a:chOff x="608805" y="2547050"/>
            <a:chExt cx="5121276" cy="1169982"/>
          </a:xfrm>
        </p:grpSpPr>
        <p:grpSp>
          <p:nvGrpSpPr>
            <p:cNvPr id="8" name="グループ化 7">
              <a:extLst>
                <a:ext uri="{FF2B5EF4-FFF2-40B4-BE49-F238E27FC236}">
                  <a16:creationId xmlns:a16="http://schemas.microsoft.com/office/drawing/2014/main" id="{A48961B6-536C-65AA-2D1D-E9711A31BFE6}"/>
                </a:ext>
              </a:extLst>
            </p:cNvPr>
            <p:cNvGrpSpPr/>
            <p:nvPr/>
          </p:nvGrpSpPr>
          <p:grpSpPr bwMode="gray">
            <a:xfrm>
              <a:off x="3336842" y="2547050"/>
              <a:ext cx="1074026" cy="813205"/>
              <a:chOff x="237728" y="10319"/>
              <a:chExt cx="8596314" cy="6508751"/>
            </a:xfrm>
          </p:grpSpPr>
          <p:sp>
            <p:nvSpPr>
              <p:cNvPr id="21" name="Freeform 6">
                <a:extLst>
                  <a:ext uri="{FF2B5EF4-FFF2-40B4-BE49-F238E27FC236}">
                    <a16:creationId xmlns:a16="http://schemas.microsoft.com/office/drawing/2014/main" id="{23047313-D985-1ABB-770F-0AD0867673C6}"/>
                  </a:ext>
                </a:extLst>
              </p:cNvPr>
              <p:cNvSpPr>
                <a:spLocks noChangeAspect="1"/>
              </p:cNvSpPr>
              <p:nvPr/>
            </p:nvSpPr>
            <p:spPr bwMode="gray">
              <a:xfrm>
                <a:off x="237728" y="445294"/>
                <a:ext cx="8596313" cy="6073775"/>
              </a:xfrm>
              <a:custGeom>
                <a:avLst/>
                <a:gdLst>
                  <a:gd name="T0" fmla="*/ 13429 w 18069"/>
                  <a:gd name="T1" fmla="*/ 16 h 12762"/>
                  <a:gd name="T2" fmla="*/ 12351 w 18069"/>
                  <a:gd name="T3" fmla="*/ 208 h 12762"/>
                  <a:gd name="T4" fmla="*/ 7558 w 18069"/>
                  <a:gd name="T5" fmla="*/ 6757 h 12762"/>
                  <a:gd name="T6" fmla="*/ 2474 w 18069"/>
                  <a:gd name="T7" fmla="*/ 7852 h 12762"/>
                  <a:gd name="T8" fmla="*/ 0 w 18069"/>
                  <a:gd name="T9" fmla="*/ 12762 h 12762"/>
                  <a:gd name="T10" fmla="*/ 3099 w 18069"/>
                  <a:gd name="T11" fmla="*/ 8567 h 12762"/>
                  <a:gd name="T12" fmla="*/ 3063 w 18069"/>
                  <a:gd name="T13" fmla="*/ 8510 h 12762"/>
                  <a:gd name="T14" fmla="*/ 3099 w 18069"/>
                  <a:gd name="T15" fmla="*/ 8567 h 12762"/>
                  <a:gd name="T16" fmla="*/ 7264 w 18069"/>
                  <a:gd name="T17" fmla="*/ 8008 h 12762"/>
                  <a:gd name="T18" fmla="*/ 6501 w 18069"/>
                  <a:gd name="T19" fmla="*/ 8628 h 12762"/>
                  <a:gd name="T20" fmla="*/ 9409 w 18069"/>
                  <a:gd name="T21" fmla="*/ 7000 h 12762"/>
                  <a:gd name="T22" fmla="*/ 8790 w 18069"/>
                  <a:gd name="T23" fmla="*/ 6767 h 12762"/>
                  <a:gd name="T24" fmla="*/ 12474 w 18069"/>
                  <a:gd name="T25" fmla="*/ 1974 h 12762"/>
                  <a:gd name="T26" fmla="*/ 12474 w 18069"/>
                  <a:gd name="T27" fmla="*/ 1973 h 12762"/>
                  <a:gd name="T28" fmla="*/ 18069 w 18069"/>
                  <a:gd name="T29" fmla="*/ 3224 h 12762"/>
                  <a:gd name="T30" fmla="*/ 13429 w 18069"/>
                  <a:gd name="T31" fmla="*/ 16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69" h="12762">
                    <a:moveTo>
                      <a:pt x="13429" y="16"/>
                    </a:moveTo>
                    <a:cubicBezTo>
                      <a:pt x="13079" y="18"/>
                      <a:pt x="12719" y="77"/>
                      <a:pt x="12351" y="208"/>
                    </a:cubicBezTo>
                    <a:cubicBezTo>
                      <a:pt x="10810" y="757"/>
                      <a:pt x="9134" y="2572"/>
                      <a:pt x="7558" y="6757"/>
                    </a:cubicBezTo>
                    <a:cubicBezTo>
                      <a:pt x="7558" y="6757"/>
                      <a:pt x="5005" y="4912"/>
                      <a:pt x="2474" y="7852"/>
                    </a:cubicBezTo>
                    <a:cubicBezTo>
                      <a:pt x="1613" y="8850"/>
                      <a:pt x="755" y="10400"/>
                      <a:pt x="0" y="12762"/>
                    </a:cubicBezTo>
                    <a:cubicBezTo>
                      <a:pt x="0" y="12762"/>
                      <a:pt x="1298" y="10139"/>
                      <a:pt x="3099" y="8567"/>
                    </a:cubicBezTo>
                    <a:cubicBezTo>
                      <a:pt x="3087" y="8548"/>
                      <a:pt x="3075" y="8529"/>
                      <a:pt x="3063" y="8510"/>
                    </a:cubicBezTo>
                    <a:cubicBezTo>
                      <a:pt x="3075" y="8529"/>
                      <a:pt x="3088" y="8548"/>
                      <a:pt x="3099" y="8567"/>
                    </a:cubicBezTo>
                    <a:cubicBezTo>
                      <a:pt x="4336" y="7488"/>
                      <a:pt x="5809" y="6905"/>
                      <a:pt x="7264" y="8008"/>
                    </a:cubicBezTo>
                    <a:lnTo>
                      <a:pt x="6501" y="8628"/>
                    </a:lnTo>
                    <a:lnTo>
                      <a:pt x="9409" y="7000"/>
                    </a:lnTo>
                    <a:lnTo>
                      <a:pt x="8790" y="6767"/>
                    </a:lnTo>
                    <a:cubicBezTo>
                      <a:pt x="8790" y="6767"/>
                      <a:pt x="9980" y="3215"/>
                      <a:pt x="12474" y="1974"/>
                    </a:cubicBezTo>
                    <a:cubicBezTo>
                      <a:pt x="12474" y="1974"/>
                      <a:pt x="12474" y="1974"/>
                      <a:pt x="12474" y="1973"/>
                    </a:cubicBezTo>
                    <a:cubicBezTo>
                      <a:pt x="13905" y="1262"/>
                      <a:pt x="15762" y="1310"/>
                      <a:pt x="18069" y="3224"/>
                    </a:cubicBezTo>
                    <a:cubicBezTo>
                      <a:pt x="18069" y="3224"/>
                      <a:pt x="16061" y="0"/>
                      <a:pt x="13429" y="16"/>
                    </a:cubicBezTo>
                    <a:close/>
                  </a:path>
                </a:pathLst>
              </a:custGeom>
              <a:solidFill>
                <a:srgbClr val="829ACE"/>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2" name="Freeform 9">
                <a:extLst>
                  <a:ext uri="{FF2B5EF4-FFF2-40B4-BE49-F238E27FC236}">
                    <a16:creationId xmlns:a16="http://schemas.microsoft.com/office/drawing/2014/main" id="{3DEDCE19-D87E-495C-C738-48F1658C14F9}"/>
                  </a:ext>
                </a:extLst>
              </p:cNvPr>
              <p:cNvSpPr>
                <a:spLocks noChangeAspect="1"/>
              </p:cNvSpPr>
              <p:nvPr/>
            </p:nvSpPr>
            <p:spPr bwMode="gray">
              <a:xfrm>
                <a:off x="237728" y="4182270"/>
                <a:ext cx="1474788" cy="2336800"/>
              </a:xfrm>
              <a:custGeom>
                <a:avLst/>
                <a:gdLst>
                  <a:gd name="T0" fmla="*/ 2474 w 3099"/>
                  <a:gd name="T1" fmla="*/ 0 h 4910"/>
                  <a:gd name="T2" fmla="*/ 3099 w 3099"/>
                  <a:gd name="T3" fmla="*/ 715 h 4910"/>
                  <a:gd name="T4" fmla="*/ 0 w 3099"/>
                  <a:gd name="T5" fmla="*/ 4910 h 4910"/>
                  <a:gd name="T6" fmla="*/ 2474 w 3099"/>
                  <a:gd name="T7" fmla="*/ 0 h 4910"/>
                </a:gdLst>
                <a:ahLst/>
                <a:cxnLst>
                  <a:cxn ang="0">
                    <a:pos x="T0" y="T1"/>
                  </a:cxn>
                  <a:cxn ang="0">
                    <a:pos x="T2" y="T3"/>
                  </a:cxn>
                  <a:cxn ang="0">
                    <a:pos x="T4" y="T5"/>
                  </a:cxn>
                  <a:cxn ang="0">
                    <a:pos x="T6" y="T7"/>
                  </a:cxn>
                </a:cxnLst>
                <a:rect l="0" t="0" r="r" b="b"/>
                <a:pathLst>
                  <a:path w="3099" h="4910">
                    <a:moveTo>
                      <a:pt x="2474" y="0"/>
                    </a:moveTo>
                    <a:cubicBezTo>
                      <a:pt x="2696" y="172"/>
                      <a:pt x="2909" y="406"/>
                      <a:pt x="3099" y="715"/>
                    </a:cubicBezTo>
                    <a:cubicBezTo>
                      <a:pt x="1298" y="2287"/>
                      <a:pt x="0" y="4910"/>
                      <a:pt x="0" y="4910"/>
                    </a:cubicBezTo>
                    <a:cubicBezTo>
                      <a:pt x="755" y="2548"/>
                      <a:pt x="1614" y="998"/>
                      <a:pt x="2474" y="0"/>
                    </a:cubicBezTo>
                  </a:path>
                </a:pathLst>
              </a:custGeom>
              <a:solidFill>
                <a:srgbClr val="344FA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3" name="Freeform 7">
                <a:extLst>
                  <a:ext uri="{FF2B5EF4-FFF2-40B4-BE49-F238E27FC236}">
                    <a16:creationId xmlns:a16="http://schemas.microsoft.com/office/drawing/2014/main" id="{A1791C16-88F7-E650-A093-E64672F853E9}"/>
                  </a:ext>
                </a:extLst>
              </p:cNvPr>
              <p:cNvSpPr>
                <a:spLocks noChangeAspect="1"/>
              </p:cNvSpPr>
              <p:nvPr/>
            </p:nvSpPr>
            <p:spPr bwMode="gray">
              <a:xfrm>
                <a:off x="6060679" y="10319"/>
                <a:ext cx="2773363" cy="1968500"/>
              </a:xfrm>
              <a:custGeom>
                <a:avLst/>
                <a:gdLst>
                  <a:gd name="T0" fmla="*/ 111 w 5829"/>
                  <a:gd name="T1" fmla="*/ 1121 h 4137"/>
                  <a:gd name="T2" fmla="*/ 5829 w 5829"/>
                  <a:gd name="T3" fmla="*/ 4137 h 4137"/>
                  <a:gd name="T4" fmla="*/ 234 w 5829"/>
                  <a:gd name="T5" fmla="*/ 2886 h 4137"/>
                  <a:gd name="T6" fmla="*/ 111 w 5829"/>
                  <a:gd name="T7" fmla="*/ 1121 h 4137"/>
                </a:gdLst>
                <a:ahLst/>
                <a:cxnLst>
                  <a:cxn ang="0">
                    <a:pos x="T0" y="T1"/>
                  </a:cxn>
                  <a:cxn ang="0">
                    <a:pos x="T2" y="T3"/>
                  </a:cxn>
                  <a:cxn ang="0">
                    <a:pos x="T4" y="T5"/>
                  </a:cxn>
                  <a:cxn ang="0">
                    <a:pos x="T6" y="T7"/>
                  </a:cxn>
                </a:cxnLst>
                <a:rect l="0" t="0" r="r" b="b"/>
                <a:pathLst>
                  <a:path w="5829" h="4137">
                    <a:moveTo>
                      <a:pt x="111" y="1121"/>
                    </a:moveTo>
                    <a:cubicBezTo>
                      <a:pt x="3252" y="0"/>
                      <a:pt x="5829" y="4137"/>
                      <a:pt x="5829" y="4137"/>
                    </a:cubicBezTo>
                    <a:cubicBezTo>
                      <a:pt x="3522" y="2223"/>
                      <a:pt x="1665" y="2175"/>
                      <a:pt x="234" y="2886"/>
                    </a:cubicBezTo>
                    <a:cubicBezTo>
                      <a:pt x="15" y="2223"/>
                      <a:pt x="0" y="1635"/>
                      <a:pt x="111" y="1121"/>
                    </a:cubicBezTo>
                  </a:path>
                </a:pathLst>
              </a:custGeom>
              <a:solidFill>
                <a:srgbClr val="344FA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10" name="Freeform 13">
              <a:extLst>
                <a:ext uri="{FF2B5EF4-FFF2-40B4-BE49-F238E27FC236}">
                  <a16:creationId xmlns:a16="http://schemas.microsoft.com/office/drawing/2014/main" id="{FC250301-A1C5-5865-7F50-773D90938848}"/>
                </a:ext>
              </a:extLst>
            </p:cNvPr>
            <p:cNvSpPr>
              <a:spLocks/>
            </p:cNvSpPr>
            <p:nvPr/>
          </p:nvSpPr>
          <p:spPr bwMode="gray">
            <a:xfrm>
              <a:off x="3960018" y="3113782"/>
              <a:ext cx="527050" cy="598488"/>
            </a:xfrm>
            <a:custGeom>
              <a:avLst/>
              <a:gdLst>
                <a:gd name="T0" fmla="*/ 84 w 1105"/>
                <a:gd name="T1" fmla="*/ 1253 h 1256"/>
                <a:gd name="T2" fmla="*/ 50 w 1105"/>
                <a:gd name="T3" fmla="*/ 1246 h 1256"/>
                <a:gd name="T4" fmla="*/ 14 w 1105"/>
                <a:gd name="T5" fmla="*/ 1222 h 1256"/>
                <a:gd name="T6" fmla="*/ 1 w 1105"/>
                <a:gd name="T7" fmla="*/ 1184 h 1256"/>
                <a:gd name="T8" fmla="*/ 1 w 1105"/>
                <a:gd name="T9" fmla="*/ 113 h 1256"/>
                <a:gd name="T10" fmla="*/ 44 w 1105"/>
                <a:gd name="T11" fmla="*/ 25 h 1256"/>
                <a:gd name="T12" fmla="*/ 119 w 1105"/>
                <a:gd name="T13" fmla="*/ 3 h 1256"/>
                <a:gd name="T14" fmla="*/ 207 w 1105"/>
                <a:gd name="T15" fmla="*/ 3 h 1256"/>
                <a:gd name="T16" fmla="*/ 269 w 1105"/>
                <a:gd name="T17" fmla="*/ 8 h 1256"/>
                <a:gd name="T18" fmla="*/ 320 w 1105"/>
                <a:gd name="T19" fmla="*/ 29 h 1256"/>
                <a:gd name="T20" fmla="*/ 363 w 1105"/>
                <a:gd name="T21" fmla="*/ 66 h 1256"/>
                <a:gd name="T22" fmla="*/ 399 w 1105"/>
                <a:gd name="T23" fmla="*/ 117 h 1256"/>
                <a:gd name="T24" fmla="*/ 715 w 1105"/>
                <a:gd name="T25" fmla="*/ 627 h 1256"/>
                <a:gd name="T26" fmla="*/ 771 w 1105"/>
                <a:gd name="T27" fmla="*/ 719 h 1256"/>
                <a:gd name="T28" fmla="*/ 824 w 1105"/>
                <a:gd name="T29" fmla="*/ 807 h 1256"/>
                <a:gd name="T30" fmla="*/ 840 w 1105"/>
                <a:gd name="T31" fmla="*/ 835 h 1256"/>
                <a:gd name="T32" fmla="*/ 840 w 1105"/>
                <a:gd name="T33" fmla="*/ 702 h 1256"/>
                <a:gd name="T34" fmla="*/ 840 w 1105"/>
                <a:gd name="T35" fmla="*/ 72 h 1256"/>
                <a:gd name="T36" fmla="*/ 854 w 1105"/>
                <a:gd name="T37" fmla="*/ 33 h 1256"/>
                <a:gd name="T38" fmla="*/ 886 w 1105"/>
                <a:gd name="T39" fmla="*/ 11 h 1256"/>
                <a:gd name="T40" fmla="*/ 925 w 1105"/>
                <a:gd name="T41" fmla="*/ 2 h 1256"/>
                <a:gd name="T42" fmla="*/ 974 w 1105"/>
                <a:gd name="T43" fmla="*/ 0 h 1256"/>
                <a:gd name="T44" fmla="*/ 1020 w 1105"/>
                <a:gd name="T45" fmla="*/ 2 h 1256"/>
                <a:gd name="T46" fmla="*/ 1060 w 1105"/>
                <a:gd name="T47" fmla="*/ 11 h 1256"/>
                <a:gd name="T48" fmla="*/ 1091 w 1105"/>
                <a:gd name="T49" fmla="*/ 33 h 1256"/>
                <a:gd name="T50" fmla="*/ 1105 w 1105"/>
                <a:gd name="T51" fmla="*/ 72 h 1256"/>
                <a:gd name="T52" fmla="*/ 1105 w 1105"/>
                <a:gd name="T53" fmla="*/ 1144 h 1256"/>
                <a:gd name="T54" fmla="*/ 1093 w 1105"/>
                <a:gd name="T55" fmla="*/ 1195 h 1256"/>
                <a:gd name="T56" fmla="*/ 1062 w 1105"/>
                <a:gd name="T57" fmla="*/ 1230 h 1256"/>
                <a:gd name="T58" fmla="*/ 1022 w 1105"/>
                <a:gd name="T59" fmla="*/ 1248 h 1256"/>
                <a:gd name="T60" fmla="*/ 983 w 1105"/>
                <a:gd name="T61" fmla="*/ 1253 h 1256"/>
                <a:gd name="T62" fmla="*/ 924 w 1105"/>
                <a:gd name="T63" fmla="*/ 1253 h 1256"/>
                <a:gd name="T64" fmla="*/ 865 w 1105"/>
                <a:gd name="T65" fmla="*/ 1247 h 1256"/>
                <a:gd name="T66" fmla="*/ 811 w 1105"/>
                <a:gd name="T67" fmla="*/ 1223 h 1256"/>
                <a:gd name="T68" fmla="*/ 764 w 1105"/>
                <a:gd name="T69" fmla="*/ 1179 h 1256"/>
                <a:gd name="T70" fmla="*/ 721 w 1105"/>
                <a:gd name="T71" fmla="*/ 1117 h 1256"/>
                <a:gd name="T72" fmla="*/ 310 w 1105"/>
                <a:gd name="T73" fmla="*/ 457 h 1256"/>
                <a:gd name="T74" fmla="*/ 266 w 1105"/>
                <a:gd name="T75" fmla="*/ 384 h 1256"/>
                <a:gd name="T76" fmla="*/ 267 w 1105"/>
                <a:gd name="T77" fmla="*/ 483 h 1256"/>
                <a:gd name="T78" fmla="*/ 267 w 1105"/>
                <a:gd name="T79" fmla="*/ 1184 h 1256"/>
                <a:gd name="T80" fmla="*/ 253 w 1105"/>
                <a:gd name="T81" fmla="*/ 1222 h 1256"/>
                <a:gd name="T82" fmla="*/ 216 w 1105"/>
                <a:gd name="T83" fmla="*/ 1246 h 1256"/>
                <a:gd name="T84" fmla="*/ 182 w 1105"/>
                <a:gd name="T85" fmla="*/ 1253 h 1256"/>
                <a:gd name="T86" fmla="*/ 133 w 1105"/>
                <a:gd name="T87" fmla="*/ 1256 h 1256"/>
                <a:gd name="T88" fmla="*/ 84 w 1105"/>
                <a:gd name="T89" fmla="*/ 1253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5" h="1256">
                  <a:moveTo>
                    <a:pt x="84" y="1253"/>
                  </a:moveTo>
                  <a:cubicBezTo>
                    <a:pt x="71" y="1252"/>
                    <a:pt x="60" y="1250"/>
                    <a:pt x="50" y="1246"/>
                  </a:cubicBezTo>
                  <a:cubicBezTo>
                    <a:pt x="38" y="1242"/>
                    <a:pt x="24" y="1235"/>
                    <a:pt x="14" y="1222"/>
                  </a:cubicBezTo>
                  <a:cubicBezTo>
                    <a:pt x="6" y="1213"/>
                    <a:pt x="1" y="1198"/>
                    <a:pt x="1" y="1184"/>
                  </a:cubicBezTo>
                  <a:lnTo>
                    <a:pt x="1" y="113"/>
                  </a:lnTo>
                  <a:cubicBezTo>
                    <a:pt x="0" y="80"/>
                    <a:pt x="14" y="44"/>
                    <a:pt x="44" y="25"/>
                  </a:cubicBezTo>
                  <a:cubicBezTo>
                    <a:pt x="67" y="11"/>
                    <a:pt x="93" y="3"/>
                    <a:pt x="119" y="3"/>
                  </a:cubicBezTo>
                  <a:lnTo>
                    <a:pt x="207" y="3"/>
                  </a:lnTo>
                  <a:cubicBezTo>
                    <a:pt x="230" y="3"/>
                    <a:pt x="250" y="5"/>
                    <a:pt x="269" y="8"/>
                  </a:cubicBezTo>
                  <a:cubicBezTo>
                    <a:pt x="287" y="12"/>
                    <a:pt x="304" y="19"/>
                    <a:pt x="320" y="29"/>
                  </a:cubicBezTo>
                  <a:cubicBezTo>
                    <a:pt x="336" y="38"/>
                    <a:pt x="349" y="51"/>
                    <a:pt x="363" y="66"/>
                  </a:cubicBezTo>
                  <a:cubicBezTo>
                    <a:pt x="375" y="81"/>
                    <a:pt x="387" y="98"/>
                    <a:pt x="399" y="117"/>
                  </a:cubicBezTo>
                  <a:lnTo>
                    <a:pt x="715" y="627"/>
                  </a:lnTo>
                  <a:lnTo>
                    <a:pt x="771" y="719"/>
                  </a:lnTo>
                  <a:cubicBezTo>
                    <a:pt x="789" y="749"/>
                    <a:pt x="807" y="778"/>
                    <a:pt x="824" y="807"/>
                  </a:cubicBezTo>
                  <a:lnTo>
                    <a:pt x="840" y="835"/>
                  </a:lnTo>
                  <a:cubicBezTo>
                    <a:pt x="840" y="789"/>
                    <a:pt x="840" y="745"/>
                    <a:pt x="840" y="702"/>
                  </a:cubicBezTo>
                  <a:lnTo>
                    <a:pt x="840" y="72"/>
                  </a:lnTo>
                  <a:cubicBezTo>
                    <a:pt x="839" y="58"/>
                    <a:pt x="845" y="43"/>
                    <a:pt x="854" y="33"/>
                  </a:cubicBezTo>
                  <a:cubicBezTo>
                    <a:pt x="864" y="21"/>
                    <a:pt x="876" y="15"/>
                    <a:pt x="886" y="11"/>
                  </a:cubicBezTo>
                  <a:cubicBezTo>
                    <a:pt x="899" y="6"/>
                    <a:pt x="911" y="4"/>
                    <a:pt x="925" y="2"/>
                  </a:cubicBezTo>
                  <a:cubicBezTo>
                    <a:pt x="939" y="1"/>
                    <a:pt x="955" y="0"/>
                    <a:pt x="974" y="0"/>
                  </a:cubicBezTo>
                  <a:cubicBezTo>
                    <a:pt x="991" y="0"/>
                    <a:pt x="1006" y="1"/>
                    <a:pt x="1020" y="2"/>
                  </a:cubicBezTo>
                  <a:cubicBezTo>
                    <a:pt x="1034" y="4"/>
                    <a:pt x="1047" y="6"/>
                    <a:pt x="1060" y="11"/>
                  </a:cubicBezTo>
                  <a:cubicBezTo>
                    <a:pt x="1070" y="16"/>
                    <a:pt x="1081" y="21"/>
                    <a:pt x="1091" y="33"/>
                  </a:cubicBezTo>
                  <a:cubicBezTo>
                    <a:pt x="1099" y="43"/>
                    <a:pt x="1105" y="58"/>
                    <a:pt x="1105" y="72"/>
                  </a:cubicBezTo>
                  <a:lnTo>
                    <a:pt x="1105" y="1144"/>
                  </a:lnTo>
                  <a:cubicBezTo>
                    <a:pt x="1105" y="1161"/>
                    <a:pt x="1102" y="1179"/>
                    <a:pt x="1093" y="1195"/>
                  </a:cubicBezTo>
                  <a:cubicBezTo>
                    <a:pt x="1085" y="1209"/>
                    <a:pt x="1074" y="1221"/>
                    <a:pt x="1062" y="1230"/>
                  </a:cubicBezTo>
                  <a:cubicBezTo>
                    <a:pt x="1050" y="1239"/>
                    <a:pt x="1036" y="1245"/>
                    <a:pt x="1022" y="1248"/>
                  </a:cubicBezTo>
                  <a:cubicBezTo>
                    <a:pt x="1010" y="1252"/>
                    <a:pt x="996" y="1253"/>
                    <a:pt x="983" y="1253"/>
                  </a:cubicBezTo>
                  <a:lnTo>
                    <a:pt x="924" y="1253"/>
                  </a:lnTo>
                  <a:cubicBezTo>
                    <a:pt x="903" y="1253"/>
                    <a:pt x="884" y="1251"/>
                    <a:pt x="865" y="1247"/>
                  </a:cubicBezTo>
                  <a:cubicBezTo>
                    <a:pt x="846" y="1242"/>
                    <a:pt x="827" y="1234"/>
                    <a:pt x="811" y="1223"/>
                  </a:cubicBezTo>
                  <a:cubicBezTo>
                    <a:pt x="794" y="1211"/>
                    <a:pt x="779" y="1197"/>
                    <a:pt x="764" y="1179"/>
                  </a:cubicBezTo>
                  <a:cubicBezTo>
                    <a:pt x="750" y="1162"/>
                    <a:pt x="736" y="1141"/>
                    <a:pt x="721" y="1117"/>
                  </a:cubicBezTo>
                  <a:lnTo>
                    <a:pt x="310" y="457"/>
                  </a:lnTo>
                  <a:cubicBezTo>
                    <a:pt x="295" y="433"/>
                    <a:pt x="281" y="409"/>
                    <a:pt x="266" y="384"/>
                  </a:cubicBezTo>
                  <a:cubicBezTo>
                    <a:pt x="266" y="417"/>
                    <a:pt x="267" y="450"/>
                    <a:pt x="267" y="483"/>
                  </a:cubicBezTo>
                  <a:lnTo>
                    <a:pt x="267" y="1184"/>
                  </a:lnTo>
                  <a:cubicBezTo>
                    <a:pt x="267" y="1199"/>
                    <a:pt x="261" y="1213"/>
                    <a:pt x="253" y="1222"/>
                  </a:cubicBezTo>
                  <a:cubicBezTo>
                    <a:pt x="242" y="1236"/>
                    <a:pt x="228" y="1243"/>
                    <a:pt x="216" y="1246"/>
                  </a:cubicBezTo>
                  <a:cubicBezTo>
                    <a:pt x="206" y="1250"/>
                    <a:pt x="195" y="1252"/>
                    <a:pt x="182" y="1253"/>
                  </a:cubicBezTo>
                  <a:cubicBezTo>
                    <a:pt x="168" y="1255"/>
                    <a:pt x="152" y="1256"/>
                    <a:pt x="133" y="1256"/>
                  </a:cubicBezTo>
                  <a:cubicBezTo>
                    <a:pt x="114" y="1256"/>
                    <a:pt x="98" y="1255"/>
                    <a:pt x="84" y="125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1" name="Freeform 14">
              <a:extLst>
                <a:ext uri="{FF2B5EF4-FFF2-40B4-BE49-F238E27FC236}">
                  <a16:creationId xmlns:a16="http://schemas.microsoft.com/office/drawing/2014/main" id="{99127CEF-46B2-039B-E1BF-435537D8B57F}"/>
                </a:ext>
              </a:extLst>
            </p:cNvPr>
            <p:cNvSpPr>
              <a:spLocks/>
            </p:cNvSpPr>
            <p:nvPr/>
          </p:nvSpPr>
          <p:spPr bwMode="gray">
            <a:xfrm>
              <a:off x="4636293" y="3115369"/>
              <a:ext cx="398463" cy="593725"/>
            </a:xfrm>
            <a:custGeom>
              <a:avLst/>
              <a:gdLst>
                <a:gd name="T0" fmla="*/ 756 w 836"/>
                <a:gd name="T1" fmla="*/ 1248 h 1248"/>
                <a:gd name="T2" fmla="*/ 110 w 836"/>
                <a:gd name="T3" fmla="*/ 1248 h 1248"/>
                <a:gd name="T4" fmla="*/ 41 w 836"/>
                <a:gd name="T5" fmla="*/ 1227 h 1248"/>
                <a:gd name="T6" fmla="*/ 0 w 836"/>
                <a:gd name="T7" fmla="*/ 1141 h 1248"/>
                <a:gd name="T8" fmla="*/ 0 w 836"/>
                <a:gd name="T9" fmla="*/ 106 h 1248"/>
                <a:gd name="T10" fmla="*/ 41 w 836"/>
                <a:gd name="T11" fmla="*/ 21 h 1248"/>
                <a:gd name="T12" fmla="*/ 110 w 836"/>
                <a:gd name="T13" fmla="*/ 0 h 1248"/>
                <a:gd name="T14" fmla="*/ 749 w 836"/>
                <a:gd name="T15" fmla="*/ 0 h 1248"/>
                <a:gd name="T16" fmla="*/ 784 w 836"/>
                <a:gd name="T17" fmla="*/ 8 h 1248"/>
                <a:gd name="T18" fmla="*/ 814 w 836"/>
                <a:gd name="T19" fmla="*/ 39 h 1248"/>
                <a:gd name="T20" fmla="*/ 824 w 836"/>
                <a:gd name="T21" fmla="*/ 69 h 1248"/>
                <a:gd name="T22" fmla="*/ 828 w 836"/>
                <a:gd name="T23" fmla="*/ 108 h 1248"/>
                <a:gd name="T24" fmla="*/ 824 w 836"/>
                <a:gd name="T25" fmla="*/ 146 h 1248"/>
                <a:gd name="T26" fmla="*/ 813 w 836"/>
                <a:gd name="T27" fmla="*/ 177 h 1248"/>
                <a:gd name="T28" fmla="*/ 785 w 836"/>
                <a:gd name="T29" fmla="*/ 206 h 1248"/>
                <a:gd name="T30" fmla="*/ 749 w 836"/>
                <a:gd name="T31" fmla="*/ 215 h 1248"/>
                <a:gd name="T32" fmla="*/ 266 w 836"/>
                <a:gd name="T33" fmla="*/ 215 h 1248"/>
                <a:gd name="T34" fmla="*/ 266 w 836"/>
                <a:gd name="T35" fmla="*/ 493 h 1248"/>
                <a:gd name="T36" fmla="*/ 674 w 836"/>
                <a:gd name="T37" fmla="*/ 493 h 1248"/>
                <a:gd name="T38" fmla="*/ 712 w 836"/>
                <a:gd name="T39" fmla="*/ 503 h 1248"/>
                <a:gd name="T40" fmla="*/ 737 w 836"/>
                <a:gd name="T41" fmla="*/ 528 h 1248"/>
                <a:gd name="T42" fmla="*/ 750 w 836"/>
                <a:gd name="T43" fmla="*/ 564 h 1248"/>
                <a:gd name="T44" fmla="*/ 753 w 836"/>
                <a:gd name="T45" fmla="*/ 600 h 1248"/>
                <a:gd name="T46" fmla="*/ 750 w 836"/>
                <a:gd name="T47" fmla="*/ 636 h 1248"/>
                <a:gd name="T48" fmla="*/ 737 w 836"/>
                <a:gd name="T49" fmla="*/ 670 h 1248"/>
                <a:gd name="T50" fmla="*/ 708 w 836"/>
                <a:gd name="T51" fmla="*/ 697 h 1248"/>
                <a:gd name="T52" fmla="*/ 674 w 836"/>
                <a:gd name="T53" fmla="*/ 704 h 1248"/>
                <a:gd name="T54" fmla="*/ 266 w 836"/>
                <a:gd name="T55" fmla="*/ 704 h 1248"/>
                <a:gd name="T56" fmla="*/ 266 w 836"/>
                <a:gd name="T57" fmla="*/ 1033 h 1248"/>
                <a:gd name="T58" fmla="*/ 756 w 836"/>
                <a:gd name="T59" fmla="*/ 1033 h 1248"/>
                <a:gd name="T60" fmla="*/ 791 w 836"/>
                <a:gd name="T61" fmla="*/ 1041 h 1248"/>
                <a:gd name="T62" fmla="*/ 819 w 836"/>
                <a:gd name="T63" fmla="*/ 1066 h 1248"/>
                <a:gd name="T64" fmla="*/ 833 w 836"/>
                <a:gd name="T65" fmla="*/ 1103 h 1248"/>
                <a:gd name="T66" fmla="*/ 836 w 836"/>
                <a:gd name="T67" fmla="*/ 1141 h 1248"/>
                <a:gd name="T68" fmla="*/ 833 w 836"/>
                <a:gd name="T69" fmla="*/ 1176 h 1248"/>
                <a:gd name="T70" fmla="*/ 820 w 836"/>
                <a:gd name="T71" fmla="*/ 1213 h 1248"/>
                <a:gd name="T72" fmla="*/ 792 w 836"/>
                <a:gd name="T73" fmla="*/ 1239 h 1248"/>
                <a:gd name="T74" fmla="*/ 757 w 836"/>
                <a:gd name="T75" fmla="*/ 1248 h 1248"/>
                <a:gd name="T76" fmla="*/ 756 w 836"/>
                <a:gd name="T77"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6" h="1248">
                  <a:moveTo>
                    <a:pt x="756" y="1248"/>
                  </a:moveTo>
                  <a:lnTo>
                    <a:pt x="110" y="1248"/>
                  </a:lnTo>
                  <a:cubicBezTo>
                    <a:pt x="86" y="1248"/>
                    <a:pt x="61" y="1240"/>
                    <a:pt x="41" y="1227"/>
                  </a:cubicBezTo>
                  <a:cubicBezTo>
                    <a:pt x="12" y="1208"/>
                    <a:pt x="0" y="1172"/>
                    <a:pt x="0" y="1141"/>
                  </a:cubicBezTo>
                  <a:lnTo>
                    <a:pt x="0" y="106"/>
                  </a:lnTo>
                  <a:cubicBezTo>
                    <a:pt x="0" y="75"/>
                    <a:pt x="12" y="40"/>
                    <a:pt x="41" y="21"/>
                  </a:cubicBezTo>
                  <a:cubicBezTo>
                    <a:pt x="61" y="7"/>
                    <a:pt x="86" y="0"/>
                    <a:pt x="110" y="0"/>
                  </a:cubicBezTo>
                  <a:lnTo>
                    <a:pt x="749" y="0"/>
                  </a:lnTo>
                  <a:cubicBezTo>
                    <a:pt x="761" y="0"/>
                    <a:pt x="773" y="3"/>
                    <a:pt x="784" y="8"/>
                  </a:cubicBezTo>
                  <a:cubicBezTo>
                    <a:pt x="798" y="15"/>
                    <a:pt x="808" y="27"/>
                    <a:pt x="814" y="39"/>
                  </a:cubicBezTo>
                  <a:cubicBezTo>
                    <a:pt x="819" y="49"/>
                    <a:pt x="822" y="59"/>
                    <a:pt x="824" y="69"/>
                  </a:cubicBezTo>
                  <a:cubicBezTo>
                    <a:pt x="827" y="82"/>
                    <a:pt x="828" y="94"/>
                    <a:pt x="828" y="108"/>
                  </a:cubicBezTo>
                  <a:cubicBezTo>
                    <a:pt x="828" y="122"/>
                    <a:pt x="827" y="134"/>
                    <a:pt x="824" y="146"/>
                  </a:cubicBezTo>
                  <a:cubicBezTo>
                    <a:pt x="822" y="157"/>
                    <a:pt x="819" y="167"/>
                    <a:pt x="813" y="177"/>
                  </a:cubicBezTo>
                  <a:cubicBezTo>
                    <a:pt x="807" y="189"/>
                    <a:pt x="797" y="200"/>
                    <a:pt x="785" y="206"/>
                  </a:cubicBezTo>
                  <a:cubicBezTo>
                    <a:pt x="773" y="212"/>
                    <a:pt x="761" y="215"/>
                    <a:pt x="749" y="215"/>
                  </a:cubicBezTo>
                  <a:lnTo>
                    <a:pt x="266" y="215"/>
                  </a:lnTo>
                  <a:lnTo>
                    <a:pt x="266" y="493"/>
                  </a:lnTo>
                  <a:lnTo>
                    <a:pt x="674" y="493"/>
                  </a:lnTo>
                  <a:cubicBezTo>
                    <a:pt x="687" y="492"/>
                    <a:pt x="700" y="496"/>
                    <a:pt x="712" y="503"/>
                  </a:cubicBezTo>
                  <a:cubicBezTo>
                    <a:pt x="722" y="509"/>
                    <a:pt x="731" y="518"/>
                    <a:pt x="737" y="528"/>
                  </a:cubicBezTo>
                  <a:cubicBezTo>
                    <a:pt x="745" y="540"/>
                    <a:pt x="748" y="552"/>
                    <a:pt x="750" y="564"/>
                  </a:cubicBezTo>
                  <a:cubicBezTo>
                    <a:pt x="752" y="575"/>
                    <a:pt x="753" y="587"/>
                    <a:pt x="753" y="600"/>
                  </a:cubicBezTo>
                  <a:cubicBezTo>
                    <a:pt x="753" y="613"/>
                    <a:pt x="752" y="625"/>
                    <a:pt x="750" y="636"/>
                  </a:cubicBezTo>
                  <a:cubicBezTo>
                    <a:pt x="748" y="648"/>
                    <a:pt x="744" y="659"/>
                    <a:pt x="737" y="670"/>
                  </a:cubicBezTo>
                  <a:cubicBezTo>
                    <a:pt x="730" y="681"/>
                    <a:pt x="720" y="691"/>
                    <a:pt x="708" y="697"/>
                  </a:cubicBezTo>
                  <a:cubicBezTo>
                    <a:pt x="697" y="702"/>
                    <a:pt x="685" y="704"/>
                    <a:pt x="674" y="704"/>
                  </a:cubicBezTo>
                  <a:lnTo>
                    <a:pt x="266" y="704"/>
                  </a:lnTo>
                  <a:lnTo>
                    <a:pt x="266" y="1033"/>
                  </a:lnTo>
                  <a:lnTo>
                    <a:pt x="756" y="1033"/>
                  </a:lnTo>
                  <a:cubicBezTo>
                    <a:pt x="768" y="1033"/>
                    <a:pt x="781" y="1036"/>
                    <a:pt x="791" y="1041"/>
                  </a:cubicBezTo>
                  <a:cubicBezTo>
                    <a:pt x="804" y="1048"/>
                    <a:pt x="813" y="1057"/>
                    <a:pt x="819" y="1066"/>
                  </a:cubicBezTo>
                  <a:cubicBezTo>
                    <a:pt x="827" y="1078"/>
                    <a:pt x="831" y="1091"/>
                    <a:pt x="833" y="1103"/>
                  </a:cubicBezTo>
                  <a:cubicBezTo>
                    <a:pt x="835" y="1115"/>
                    <a:pt x="836" y="1127"/>
                    <a:pt x="836" y="1141"/>
                  </a:cubicBezTo>
                  <a:cubicBezTo>
                    <a:pt x="836" y="1153"/>
                    <a:pt x="835" y="1165"/>
                    <a:pt x="833" y="1176"/>
                  </a:cubicBezTo>
                  <a:cubicBezTo>
                    <a:pt x="831" y="1189"/>
                    <a:pt x="827" y="1201"/>
                    <a:pt x="820" y="1213"/>
                  </a:cubicBezTo>
                  <a:cubicBezTo>
                    <a:pt x="814" y="1223"/>
                    <a:pt x="804" y="1232"/>
                    <a:pt x="792" y="1239"/>
                  </a:cubicBezTo>
                  <a:cubicBezTo>
                    <a:pt x="781" y="1245"/>
                    <a:pt x="768" y="1248"/>
                    <a:pt x="757" y="1248"/>
                  </a:cubicBezTo>
                  <a:lnTo>
                    <a:pt x="756" y="1248"/>
                  </a:ln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2" name="Freeform 15">
              <a:extLst>
                <a:ext uri="{FF2B5EF4-FFF2-40B4-BE49-F238E27FC236}">
                  <a16:creationId xmlns:a16="http://schemas.microsoft.com/office/drawing/2014/main" id="{23067604-B9FE-904D-E116-B8E9914254D1}"/>
                </a:ext>
              </a:extLst>
            </p:cNvPr>
            <p:cNvSpPr>
              <a:spLocks noEditPoints="1"/>
            </p:cNvSpPr>
            <p:nvPr/>
          </p:nvSpPr>
          <p:spPr bwMode="gray">
            <a:xfrm>
              <a:off x="5115718" y="3107432"/>
              <a:ext cx="614363" cy="609600"/>
            </a:xfrm>
            <a:custGeom>
              <a:avLst/>
              <a:gdLst>
                <a:gd name="T0" fmla="*/ 471 w 1290"/>
                <a:gd name="T1" fmla="*/ 252 h 1282"/>
                <a:gd name="T2" fmla="*/ 358 w 1290"/>
                <a:gd name="T3" fmla="*/ 340 h 1282"/>
                <a:gd name="T4" fmla="*/ 296 w 1290"/>
                <a:gd name="T5" fmla="*/ 471 h 1282"/>
                <a:gd name="T6" fmla="*/ 276 w 1290"/>
                <a:gd name="T7" fmla="*/ 636 h 1282"/>
                <a:gd name="T8" fmla="*/ 294 w 1290"/>
                <a:gd name="T9" fmla="*/ 815 h 1282"/>
                <a:gd name="T10" fmla="*/ 353 w 1290"/>
                <a:gd name="T11" fmla="*/ 947 h 1282"/>
                <a:gd name="T12" fmla="*/ 461 w 1290"/>
                <a:gd name="T13" fmla="*/ 1031 h 1282"/>
                <a:gd name="T14" fmla="*/ 641 w 1290"/>
                <a:gd name="T15" fmla="*/ 1061 h 1282"/>
                <a:gd name="T16" fmla="*/ 820 w 1290"/>
                <a:gd name="T17" fmla="*/ 1028 h 1282"/>
                <a:gd name="T18" fmla="*/ 933 w 1290"/>
                <a:gd name="T19" fmla="*/ 939 h 1282"/>
                <a:gd name="T20" fmla="*/ 995 w 1290"/>
                <a:gd name="T21" fmla="*/ 806 h 1282"/>
                <a:gd name="T22" fmla="*/ 1015 w 1290"/>
                <a:gd name="T23" fmla="*/ 638 h 1282"/>
                <a:gd name="T24" fmla="*/ 996 w 1290"/>
                <a:gd name="T25" fmla="*/ 465 h 1282"/>
                <a:gd name="T26" fmla="*/ 936 w 1290"/>
                <a:gd name="T27" fmla="*/ 333 h 1282"/>
                <a:gd name="T28" fmla="*/ 826 w 1290"/>
                <a:gd name="T29" fmla="*/ 249 h 1282"/>
                <a:gd name="T30" fmla="*/ 648 w 1290"/>
                <a:gd name="T31" fmla="*/ 218 h 1282"/>
                <a:gd name="T32" fmla="*/ 471 w 1290"/>
                <a:gd name="T33" fmla="*/ 252 h 1282"/>
                <a:gd name="T34" fmla="*/ 355 w 1290"/>
                <a:gd name="T35" fmla="*/ 1240 h 1282"/>
                <a:gd name="T36" fmla="*/ 155 w 1290"/>
                <a:gd name="T37" fmla="*/ 1116 h 1282"/>
                <a:gd name="T38" fmla="*/ 37 w 1290"/>
                <a:gd name="T39" fmla="*/ 914 h 1282"/>
                <a:gd name="T40" fmla="*/ 0 w 1290"/>
                <a:gd name="T41" fmla="*/ 647 h 1282"/>
                <a:gd name="T42" fmla="*/ 41 w 1290"/>
                <a:gd name="T43" fmla="*/ 383 h 1282"/>
                <a:gd name="T44" fmla="*/ 166 w 1290"/>
                <a:gd name="T45" fmla="*/ 177 h 1282"/>
                <a:gd name="T46" fmla="*/ 375 w 1290"/>
                <a:gd name="T47" fmla="*/ 45 h 1282"/>
                <a:gd name="T48" fmla="*/ 659 w 1290"/>
                <a:gd name="T49" fmla="*/ 0 h 1282"/>
                <a:gd name="T50" fmla="*/ 932 w 1290"/>
                <a:gd name="T51" fmla="*/ 41 h 1282"/>
                <a:gd name="T52" fmla="*/ 1133 w 1290"/>
                <a:gd name="T53" fmla="*/ 164 h 1282"/>
                <a:gd name="T54" fmla="*/ 1252 w 1290"/>
                <a:gd name="T55" fmla="*/ 364 h 1282"/>
                <a:gd name="T56" fmla="*/ 1290 w 1290"/>
                <a:gd name="T57" fmla="*/ 627 h 1282"/>
                <a:gd name="T58" fmla="*/ 1250 w 1290"/>
                <a:gd name="T59" fmla="*/ 895 h 1282"/>
                <a:gd name="T60" fmla="*/ 1125 w 1290"/>
                <a:gd name="T61" fmla="*/ 1104 h 1282"/>
                <a:gd name="T62" fmla="*/ 917 w 1290"/>
                <a:gd name="T63" fmla="*/ 1236 h 1282"/>
                <a:gd name="T64" fmla="*/ 632 w 1290"/>
                <a:gd name="T65" fmla="*/ 1282 h 1282"/>
                <a:gd name="T66" fmla="*/ 355 w 1290"/>
                <a:gd name="T67" fmla="*/ 124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0" h="1282">
                  <a:moveTo>
                    <a:pt x="471" y="252"/>
                  </a:moveTo>
                  <a:cubicBezTo>
                    <a:pt x="424" y="274"/>
                    <a:pt x="387" y="304"/>
                    <a:pt x="358" y="340"/>
                  </a:cubicBezTo>
                  <a:cubicBezTo>
                    <a:pt x="329" y="377"/>
                    <a:pt x="309" y="420"/>
                    <a:pt x="296" y="471"/>
                  </a:cubicBezTo>
                  <a:cubicBezTo>
                    <a:pt x="282" y="523"/>
                    <a:pt x="276" y="578"/>
                    <a:pt x="276" y="636"/>
                  </a:cubicBezTo>
                  <a:cubicBezTo>
                    <a:pt x="276" y="702"/>
                    <a:pt x="282" y="761"/>
                    <a:pt x="294" y="815"/>
                  </a:cubicBezTo>
                  <a:cubicBezTo>
                    <a:pt x="306" y="867"/>
                    <a:pt x="326" y="911"/>
                    <a:pt x="353" y="947"/>
                  </a:cubicBezTo>
                  <a:cubicBezTo>
                    <a:pt x="380" y="982"/>
                    <a:pt x="415" y="1010"/>
                    <a:pt x="461" y="1031"/>
                  </a:cubicBezTo>
                  <a:cubicBezTo>
                    <a:pt x="506" y="1050"/>
                    <a:pt x="566" y="1061"/>
                    <a:pt x="641" y="1061"/>
                  </a:cubicBezTo>
                  <a:cubicBezTo>
                    <a:pt x="715" y="1061"/>
                    <a:pt x="774" y="1050"/>
                    <a:pt x="820" y="1028"/>
                  </a:cubicBezTo>
                  <a:cubicBezTo>
                    <a:pt x="868" y="1005"/>
                    <a:pt x="905" y="976"/>
                    <a:pt x="933" y="939"/>
                  </a:cubicBezTo>
                  <a:cubicBezTo>
                    <a:pt x="962" y="901"/>
                    <a:pt x="982" y="857"/>
                    <a:pt x="995" y="806"/>
                  </a:cubicBezTo>
                  <a:cubicBezTo>
                    <a:pt x="1008" y="754"/>
                    <a:pt x="1015" y="698"/>
                    <a:pt x="1015" y="638"/>
                  </a:cubicBezTo>
                  <a:cubicBezTo>
                    <a:pt x="1015" y="575"/>
                    <a:pt x="1008" y="517"/>
                    <a:pt x="996" y="465"/>
                  </a:cubicBezTo>
                  <a:cubicBezTo>
                    <a:pt x="983" y="413"/>
                    <a:pt x="963" y="370"/>
                    <a:pt x="936" y="333"/>
                  </a:cubicBezTo>
                  <a:cubicBezTo>
                    <a:pt x="908" y="298"/>
                    <a:pt x="873" y="270"/>
                    <a:pt x="826" y="249"/>
                  </a:cubicBezTo>
                  <a:cubicBezTo>
                    <a:pt x="781" y="229"/>
                    <a:pt x="721" y="218"/>
                    <a:pt x="648" y="218"/>
                  </a:cubicBezTo>
                  <a:cubicBezTo>
                    <a:pt x="575" y="218"/>
                    <a:pt x="516" y="230"/>
                    <a:pt x="471" y="252"/>
                  </a:cubicBezTo>
                  <a:close/>
                  <a:moveTo>
                    <a:pt x="355" y="1240"/>
                  </a:moveTo>
                  <a:cubicBezTo>
                    <a:pt x="276" y="1212"/>
                    <a:pt x="208" y="1171"/>
                    <a:pt x="155" y="1116"/>
                  </a:cubicBezTo>
                  <a:cubicBezTo>
                    <a:pt x="102" y="1061"/>
                    <a:pt x="62" y="993"/>
                    <a:pt x="37" y="914"/>
                  </a:cubicBezTo>
                  <a:cubicBezTo>
                    <a:pt x="12" y="835"/>
                    <a:pt x="0" y="746"/>
                    <a:pt x="0" y="647"/>
                  </a:cubicBezTo>
                  <a:cubicBezTo>
                    <a:pt x="0" y="551"/>
                    <a:pt x="13" y="463"/>
                    <a:pt x="41" y="383"/>
                  </a:cubicBezTo>
                  <a:cubicBezTo>
                    <a:pt x="68" y="303"/>
                    <a:pt x="110" y="234"/>
                    <a:pt x="166" y="177"/>
                  </a:cubicBezTo>
                  <a:cubicBezTo>
                    <a:pt x="222" y="119"/>
                    <a:pt x="292" y="75"/>
                    <a:pt x="375" y="45"/>
                  </a:cubicBezTo>
                  <a:cubicBezTo>
                    <a:pt x="458" y="14"/>
                    <a:pt x="552" y="0"/>
                    <a:pt x="659" y="0"/>
                  </a:cubicBezTo>
                  <a:cubicBezTo>
                    <a:pt x="762" y="0"/>
                    <a:pt x="853" y="13"/>
                    <a:pt x="932" y="41"/>
                  </a:cubicBezTo>
                  <a:cubicBezTo>
                    <a:pt x="1011" y="68"/>
                    <a:pt x="1079" y="109"/>
                    <a:pt x="1133" y="164"/>
                  </a:cubicBezTo>
                  <a:cubicBezTo>
                    <a:pt x="1187" y="218"/>
                    <a:pt x="1227" y="286"/>
                    <a:pt x="1252" y="364"/>
                  </a:cubicBezTo>
                  <a:cubicBezTo>
                    <a:pt x="1278" y="442"/>
                    <a:pt x="1290" y="530"/>
                    <a:pt x="1290" y="627"/>
                  </a:cubicBezTo>
                  <a:cubicBezTo>
                    <a:pt x="1290" y="725"/>
                    <a:pt x="1277" y="814"/>
                    <a:pt x="1250" y="895"/>
                  </a:cubicBezTo>
                  <a:cubicBezTo>
                    <a:pt x="1222" y="976"/>
                    <a:pt x="1180" y="1046"/>
                    <a:pt x="1125" y="1104"/>
                  </a:cubicBezTo>
                  <a:cubicBezTo>
                    <a:pt x="1069" y="1162"/>
                    <a:pt x="999" y="1206"/>
                    <a:pt x="917" y="1236"/>
                  </a:cubicBezTo>
                  <a:cubicBezTo>
                    <a:pt x="834" y="1267"/>
                    <a:pt x="739" y="1282"/>
                    <a:pt x="632" y="1282"/>
                  </a:cubicBezTo>
                  <a:cubicBezTo>
                    <a:pt x="527" y="1282"/>
                    <a:pt x="435" y="1268"/>
                    <a:pt x="355" y="1240"/>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3" name="Freeform 16">
              <a:extLst>
                <a:ext uri="{FF2B5EF4-FFF2-40B4-BE49-F238E27FC236}">
                  <a16:creationId xmlns:a16="http://schemas.microsoft.com/office/drawing/2014/main" id="{ED9BA6D6-347C-EF39-9D59-C551B913C702}"/>
                </a:ext>
              </a:extLst>
            </p:cNvPr>
            <p:cNvSpPr>
              <a:spLocks noEditPoints="1"/>
            </p:cNvSpPr>
            <p:nvPr/>
          </p:nvSpPr>
          <p:spPr bwMode="gray">
            <a:xfrm>
              <a:off x="608805" y="3191569"/>
              <a:ext cx="355600" cy="512763"/>
            </a:xfrm>
            <a:custGeom>
              <a:avLst/>
              <a:gdLst>
                <a:gd name="T0" fmla="*/ 285 w 747"/>
                <a:gd name="T1" fmla="*/ 475 h 1075"/>
                <a:gd name="T2" fmla="*/ 232 w 747"/>
                <a:gd name="T3" fmla="*/ 525 h 1075"/>
                <a:gd name="T4" fmla="*/ 201 w 747"/>
                <a:gd name="T5" fmla="*/ 599 h 1075"/>
                <a:gd name="T6" fmla="*/ 191 w 747"/>
                <a:gd name="T7" fmla="*/ 686 h 1075"/>
                <a:gd name="T8" fmla="*/ 200 w 747"/>
                <a:gd name="T9" fmla="*/ 778 h 1075"/>
                <a:gd name="T10" fmla="*/ 228 w 747"/>
                <a:gd name="T11" fmla="*/ 855 h 1075"/>
                <a:gd name="T12" fmla="*/ 278 w 747"/>
                <a:gd name="T13" fmla="*/ 906 h 1075"/>
                <a:gd name="T14" fmla="*/ 357 w 747"/>
                <a:gd name="T15" fmla="*/ 925 h 1075"/>
                <a:gd name="T16" fmla="*/ 405 w 747"/>
                <a:gd name="T17" fmla="*/ 919 h 1075"/>
                <a:gd name="T18" fmla="*/ 452 w 747"/>
                <a:gd name="T19" fmla="*/ 899 h 1075"/>
                <a:gd name="T20" fmla="*/ 506 w 747"/>
                <a:gd name="T21" fmla="*/ 862 h 1075"/>
                <a:gd name="T22" fmla="*/ 560 w 747"/>
                <a:gd name="T23" fmla="*/ 810 h 1075"/>
                <a:gd name="T24" fmla="*/ 560 w 747"/>
                <a:gd name="T25" fmla="*/ 566 h 1075"/>
                <a:gd name="T26" fmla="*/ 462 w 747"/>
                <a:gd name="T27" fmla="*/ 485 h 1075"/>
                <a:gd name="T28" fmla="*/ 363 w 747"/>
                <a:gd name="T29" fmla="*/ 457 h 1075"/>
                <a:gd name="T30" fmla="*/ 285 w 747"/>
                <a:gd name="T31" fmla="*/ 475 h 1075"/>
                <a:gd name="T32" fmla="*/ 180 w 747"/>
                <a:gd name="T33" fmla="*/ 1044 h 1075"/>
                <a:gd name="T34" fmla="*/ 75 w 747"/>
                <a:gd name="T35" fmla="*/ 961 h 1075"/>
                <a:gd name="T36" fmla="*/ 17 w 747"/>
                <a:gd name="T37" fmla="*/ 841 h 1075"/>
                <a:gd name="T38" fmla="*/ 0 w 747"/>
                <a:gd name="T39" fmla="*/ 699 h 1075"/>
                <a:gd name="T40" fmla="*/ 22 w 747"/>
                <a:gd name="T41" fmla="*/ 539 h 1075"/>
                <a:gd name="T42" fmla="*/ 89 w 747"/>
                <a:gd name="T43" fmla="*/ 414 h 1075"/>
                <a:gd name="T44" fmla="*/ 200 w 747"/>
                <a:gd name="T45" fmla="*/ 334 h 1075"/>
                <a:gd name="T46" fmla="*/ 351 w 747"/>
                <a:gd name="T47" fmla="*/ 306 h 1075"/>
                <a:gd name="T48" fmla="*/ 483 w 747"/>
                <a:gd name="T49" fmla="*/ 333 h 1075"/>
                <a:gd name="T50" fmla="*/ 560 w 747"/>
                <a:gd name="T51" fmla="*/ 379 h 1075"/>
                <a:gd name="T52" fmla="*/ 560 w 747"/>
                <a:gd name="T53" fmla="*/ 47 h 1075"/>
                <a:gd name="T54" fmla="*/ 566 w 747"/>
                <a:gd name="T55" fmla="*/ 25 h 1075"/>
                <a:gd name="T56" fmla="*/ 591 w 747"/>
                <a:gd name="T57" fmla="*/ 7 h 1075"/>
                <a:gd name="T58" fmla="*/ 616 w 747"/>
                <a:gd name="T59" fmla="*/ 2 h 1075"/>
                <a:gd name="T60" fmla="*/ 653 w 747"/>
                <a:gd name="T61" fmla="*/ 0 h 1075"/>
                <a:gd name="T62" fmla="*/ 690 w 747"/>
                <a:gd name="T63" fmla="*/ 2 h 1075"/>
                <a:gd name="T64" fmla="*/ 716 w 747"/>
                <a:gd name="T65" fmla="*/ 8 h 1075"/>
                <a:gd name="T66" fmla="*/ 738 w 747"/>
                <a:gd name="T67" fmla="*/ 22 h 1075"/>
                <a:gd name="T68" fmla="*/ 747 w 747"/>
                <a:gd name="T69" fmla="*/ 47 h 1075"/>
                <a:gd name="T70" fmla="*/ 747 w 747"/>
                <a:gd name="T71" fmla="*/ 1019 h 1075"/>
                <a:gd name="T72" fmla="*/ 740 w 747"/>
                <a:gd name="T73" fmla="*/ 1043 h 1075"/>
                <a:gd name="T74" fmla="*/ 718 w 747"/>
                <a:gd name="T75" fmla="*/ 1058 h 1075"/>
                <a:gd name="T76" fmla="*/ 694 w 747"/>
                <a:gd name="T77" fmla="*/ 1063 h 1075"/>
                <a:gd name="T78" fmla="*/ 663 w 747"/>
                <a:gd name="T79" fmla="*/ 1065 h 1075"/>
                <a:gd name="T80" fmla="*/ 630 w 747"/>
                <a:gd name="T81" fmla="*/ 1063 h 1075"/>
                <a:gd name="T82" fmla="*/ 607 w 747"/>
                <a:gd name="T83" fmla="*/ 1058 h 1075"/>
                <a:gd name="T84" fmla="*/ 584 w 747"/>
                <a:gd name="T85" fmla="*/ 1044 h 1075"/>
                <a:gd name="T86" fmla="*/ 576 w 747"/>
                <a:gd name="T87" fmla="*/ 1019 h 1075"/>
                <a:gd name="T88" fmla="*/ 576 w 747"/>
                <a:gd name="T89" fmla="*/ 983 h 1075"/>
                <a:gd name="T90" fmla="*/ 485 w 747"/>
                <a:gd name="T91" fmla="*/ 1041 h 1075"/>
                <a:gd name="T92" fmla="*/ 333 w 747"/>
                <a:gd name="T93" fmla="*/ 1075 h 1075"/>
                <a:gd name="T94" fmla="*/ 180 w 747"/>
                <a:gd name="T95" fmla="*/ 104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1075">
                  <a:moveTo>
                    <a:pt x="285" y="475"/>
                  </a:moveTo>
                  <a:cubicBezTo>
                    <a:pt x="263" y="488"/>
                    <a:pt x="246" y="505"/>
                    <a:pt x="232" y="525"/>
                  </a:cubicBezTo>
                  <a:cubicBezTo>
                    <a:pt x="218" y="547"/>
                    <a:pt x="208" y="571"/>
                    <a:pt x="201" y="599"/>
                  </a:cubicBezTo>
                  <a:cubicBezTo>
                    <a:pt x="194" y="627"/>
                    <a:pt x="191" y="656"/>
                    <a:pt x="191" y="686"/>
                  </a:cubicBezTo>
                  <a:cubicBezTo>
                    <a:pt x="191" y="717"/>
                    <a:pt x="194" y="748"/>
                    <a:pt x="200" y="778"/>
                  </a:cubicBezTo>
                  <a:cubicBezTo>
                    <a:pt x="205" y="808"/>
                    <a:pt x="215" y="833"/>
                    <a:pt x="228" y="855"/>
                  </a:cubicBezTo>
                  <a:cubicBezTo>
                    <a:pt x="241" y="876"/>
                    <a:pt x="257" y="893"/>
                    <a:pt x="278" y="906"/>
                  </a:cubicBezTo>
                  <a:cubicBezTo>
                    <a:pt x="298" y="918"/>
                    <a:pt x="324" y="925"/>
                    <a:pt x="357" y="925"/>
                  </a:cubicBezTo>
                  <a:cubicBezTo>
                    <a:pt x="374" y="925"/>
                    <a:pt x="390" y="923"/>
                    <a:pt x="405" y="919"/>
                  </a:cubicBezTo>
                  <a:cubicBezTo>
                    <a:pt x="420" y="915"/>
                    <a:pt x="436" y="909"/>
                    <a:pt x="452" y="899"/>
                  </a:cubicBezTo>
                  <a:cubicBezTo>
                    <a:pt x="469" y="890"/>
                    <a:pt x="487" y="877"/>
                    <a:pt x="506" y="862"/>
                  </a:cubicBezTo>
                  <a:cubicBezTo>
                    <a:pt x="523" y="848"/>
                    <a:pt x="541" y="831"/>
                    <a:pt x="560" y="810"/>
                  </a:cubicBezTo>
                  <a:lnTo>
                    <a:pt x="560" y="566"/>
                  </a:lnTo>
                  <a:cubicBezTo>
                    <a:pt x="525" y="531"/>
                    <a:pt x="493" y="504"/>
                    <a:pt x="462" y="485"/>
                  </a:cubicBezTo>
                  <a:cubicBezTo>
                    <a:pt x="429" y="466"/>
                    <a:pt x="397" y="457"/>
                    <a:pt x="363" y="457"/>
                  </a:cubicBezTo>
                  <a:cubicBezTo>
                    <a:pt x="331" y="457"/>
                    <a:pt x="305" y="463"/>
                    <a:pt x="285" y="475"/>
                  </a:cubicBezTo>
                  <a:close/>
                  <a:moveTo>
                    <a:pt x="180" y="1044"/>
                  </a:moveTo>
                  <a:cubicBezTo>
                    <a:pt x="137" y="1024"/>
                    <a:pt x="102" y="996"/>
                    <a:pt x="75" y="961"/>
                  </a:cubicBezTo>
                  <a:cubicBezTo>
                    <a:pt x="48" y="927"/>
                    <a:pt x="29" y="886"/>
                    <a:pt x="17" y="841"/>
                  </a:cubicBezTo>
                  <a:cubicBezTo>
                    <a:pt x="5" y="796"/>
                    <a:pt x="0" y="748"/>
                    <a:pt x="0" y="699"/>
                  </a:cubicBezTo>
                  <a:cubicBezTo>
                    <a:pt x="0" y="640"/>
                    <a:pt x="7" y="587"/>
                    <a:pt x="22" y="539"/>
                  </a:cubicBezTo>
                  <a:cubicBezTo>
                    <a:pt x="37" y="491"/>
                    <a:pt x="59" y="449"/>
                    <a:pt x="89" y="414"/>
                  </a:cubicBezTo>
                  <a:cubicBezTo>
                    <a:pt x="119" y="379"/>
                    <a:pt x="157" y="352"/>
                    <a:pt x="200" y="334"/>
                  </a:cubicBezTo>
                  <a:cubicBezTo>
                    <a:pt x="245" y="315"/>
                    <a:pt x="295" y="306"/>
                    <a:pt x="351" y="306"/>
                  </a:cubicBezTo>
                  <a:cubicBezTo>
                    <a:pt x="399" y="306"/>
                    <a:pt x="443" y="315"/>
                    <a:pt x="483" y="333"/>
                  </a:cubicBezTo>
                  <a:cubicBezTo>
                    <a:pt x="509" y="345"/>
                    <a:pt x="535" y="360"/>
                    <a:pt x="560" y="379"/>
                  </a:cubicBezTo>
                  <a:lnTo>
                    <a:pt x="560" y="47"/>
                  </a:lnTo>
                  <a:cubicBezTo>
                    <a:pt x="560" y="39"/>
                    <a:pt x="562" y="31"/>
                    <a:pt x="566" y="25"/>
                  </a:cubicBezTo>
                  <a:cubicBezTo>
                    <a:pt x="573" y="14"/>
                    <a:pt x="583" y="10"/>
                    <a:pt x="591" y="7"/>
                  </a:cubicBezTo>
                  <a:cubicBezTo>
                    <a:pt x="598" y="5"/>
                    <a:pt x="607" y="4"/>
                    <a:pt x="616" y="2"/>
                  </a:cubicBezTo>
                  <a:cubicBezTo>
                    <a:pt x="626" y="1"/>
                    <a:pt x="639" y="0"/>
                    <a:pt x="653" y="0"/>
                  </a:cubicBezTo>
                  <a:cubicBezTo>
                    <a:pt x="668" y="0"/>
                    <a:pt x="680" y="1"/>
                    <a:pt x="690" y="2"/>
                  </a:cubicBezTo>
                  <a:cubicBezTo>
                    <a:pt x="700" y="4"/>
                    <a:pt x="708" y="5"/>
                    <a:pt x="716" y="8"/>
                  </a:cubicBezTo>
                  <a:cubicBezTo>
                    <a:pt x="724" y="10"/>
                    <a:pt x="732" y="15"/>
                    <a:pt x="738" y="22"/>
                  </a:cubicBezTo>
                  <a:cubicBezTo>
                    <a:pt x="743" y="29"/>
                    <a:pt x="747" y="38"/>
                    <a:pt x="747" y="47"/>
                  </a:cubicBezTo>
                  <a:lnTo>
                    <a:pt x="747" y="1019"/>
                  </a:lnTo>
                  <a:cubicBezTo>
                    <a:pt x="747" y="1027"/>
                    <a:pt x="745" y="1036"/>
                    <a:pt x="740" y="1043"/>
                  </a:cubicBezTo>
                  <a:cubicBezTo>
                    <a:pt x="734" y="1051"/>
                    <a:pt x="726" y="1056"/>
                    <a:pt x="718" y="1058"/>
                  </a:cubicBezTo>
                  <a:cubicBezTo>
                    <a:pt x="711" y="1061"/>
                    <a:pt x="704" y="1062"/>
                    <a:pt x="694" y="1063"/>
                  </a:cubicBezTo>
                  <a:cubicBezTo>
                    <a:pt x="685" y="1064"/>
                    <a:pt x="675" y="1065"/>
                    <a:pt x="663" y="1065"/>
                  </a:cubicBezTo>
                  <a:cubicBezTo>
                    <a:pt x="650" y="1065"/>
                    <a:pt x="640" y="1064"/>
                    <a:pt x="630" y="1063"/>
                  </a:cubicBezTo>
                  <a:cubicBezTo>
                    <a:pt x="621" y="1062"/>
                    <a:pt x="614" y="1061"/>
                    <a:pt x="607" y="1058"/>
                  </a:cubicBezTo>
                  <a:cubicBezTo>
                    <a:pt x="598" y="1056"/>
                    <a:pt x="591" y="1052"/>
                    <a:pt x="584" y="1044"/>
                  </a:cubicBezTo>
                  <a:cubicBezTo>
                    <a:pt x="579" y="1037"/>
                    <a:pt x="576" y="1027"/>
                    <a:pt x="576" y="1019"/>
                  </a:cubicBezTo>
                  <a:lnTo>
                    <a:pt x="576" y="983"/>
                  </a:lnTo>
                  <a:cubicBezTo>
                    <a:pt x="547" y="1007"/>
                    <a:pt x="516" y="1026"/>
                    <a:pt x="485" y="1041"/>
                  </a:cubicBezTo>
                  <a:cubicBezTo>
                    <a:pt x="438" y="1063"/>
                    <a:pt x="387" y="1075"/>
                    <a:pt x="333" y="1075"/>
                  </a:cubicBezTo>
                  <a:cubicBezTo>
                    <a:pt x="274" y="1075"/>
                    <a:pt x="223" y="1065"/>
                    <a:pt x="180" y="1044"/>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4" name="Freeform 17">
              <a:extLst>
                <a:ext uri="{FF2B5EF4-FFF2-40B4-BE49-F238E27FC236}">
                  <a16:creationId xmlns:a16="http://schemas.microsoft.com/office/drawing/2014/main" id="{57E6B244-D6C4-9EFC-955C-4BB20429F91A}"/>
                </a:ext>
              </a:extLst>
            </p:cNvPr>
            <p:cNvSpPr>
              <a:spLocks noEditPoints="1"/>
            </p:cNvSpPr>
            <p:nvPr/>
          </p:nvSpPr>
          <p:spPr bwMode="gray">
            <a:xfrm>
              <a:off x="1034255" y="3337619"/>
              <a:ext cx="355600" cy="366713"/>
            </a:xfrm>
            <a:custGeom>
              <a:avLst/>
              <a:gdLst>
                <a:gd name="T0" fmla="*/ 560 w 748"/>
                <a:gd name="T1" fmla="*/ 297 h 769"/>
                <a:gd name="T2" fmla="*/ 518 w 748"/>
                <a:gd name="T3" fmla="*/ 188 h 769"/>
                <a:gd name="T4" fmla="*/ 382 w 748"/>
                <a:gd name="T5" fmla="*/ 141 h 769"/>
                <a:gd name="T6" fmla="*/ 301 w 748"/>
                <a:gd name="T7" fmla="*/ 156 h 769"/>
                <a:gd name="T8" fmla="*/ 242 w 748"/>
                <a:gd name="T9" fmla="*/ 195 h 769"/>
                <a:gd name="T10" fmla="*/ 207 w 748"/>
                <a:gd name="T11" fmla="*/ 252 h 769"/>
                <a:gd name="T12" fmla="*/ 194 w 748"/>
                <a:gd name="T13" fmla="*/ 297 h 769"/>
                <a:gd name="T14" fmla="*/ 560 w 748"/>
                <a:gd name="T15" fmla="*/ 297 h 769"/>
                <a:gd name="T16" fmla="*/ 233 w 748"/>
                <a:gd name="T17" fmla="*/ 745 h 769"/>
                <a:gd name="T18" fmla="*/ 105 w 748"/>
                <a:gd name="T19" fmla="*/ 673 h 769"/>
                <a:gd name="T20" fmla="*/ 27 w 748"/>
                <a:gd name="T21" fmla="*/ 552 h 769"/>
                <a:gd name="T22" fmla="*/ 0 w 748"/>
                <a:gd name="T23" fmla="*/ 388 h 769"/>
                <a:gd name="T24" fmla="*/ 27 w 748"/>
                <a:gd name="T25" fmla="*/ 227 h 769"/>
                <a:gd name="T26" fmla="*/ 106 w 748"/>
                <a:gd name="T27" fmla="*/ 104 h 769"/>
                <a:gd name="T28" fmla="*/ 230 w 748"/>
                <a:gd name="T29" fmla="*/ 27 h 769"/>
                <a:gd name="T30" fmla="*/ 390 w 748"/>
                <a:gd name="T31" fmla="*/ 0 h 769"/>
                <a:gd name="T32" fmla="*/ 551 w 748"/>
                <a:gd name="T33" fmla="*/ 26 h 769"/>
                <a:gd name="T34" fmla="*/ 663 w 748"/>
                <a:gd name="T35" fmla="*/ 99 h 769"/>
                <a:gd name="T36" fmla="*/ 728 w 748"/>
                <a:gd name="T37" fmla="*/ 206 h 769"/>
                <a:gd name="T38" fmla="*/ 748 w 748"/>
                <a:gd name="T39" fmla="*/ 334 h 769"/>
                <a:gd name="T40" fmla="*/ 748 w 748"/>
                <a:gd name="T41" fmla="*/ 356 h 769"/>
                <a:gd name="T42" fmla="*/ 722 w 748"/>
                <a:gd name="T43" fmla="*/ 416 h 769"/>
                <a:gd name="T44" fmla="*/ 670 w 748"/>
                <a:gd name="T45" fmla="*/ 432 h 769"/>
                <a:gd name="T46" fmla="*/ 193 w 748"/>
                <a:gd name="T47" fmla="*/ 432 h 769"/>
                <a:gd name="T48" fmla="*/ 204 w 748"/>
                <a:gd name="T49" fmla="*/ 501 h 769"/>
                <a:gd name="T50" fmla="*/ 241 w 748"/>
                <a:gd name="T51" fmla="*/ 566 h 769"/>
                <a:gd name="T52" fmla="*/ 309 w 748"/>
                <a:gd name="T53" fmla="*/ 609 h 769"/>
                <a:gd name="T54" fmla="*/ 418 w 748"/>
                <a:gd name="T55" fmla="*/ 624 h 769"/>
                <a:gd name="T56" fmla="*/ 511 w 748"/>
                <a:gd name="T57" fmla="*/ 617 h 769"/>
                <a:gd name="T58" fmla="*/ 581 w 748"/>
                <a:gd name="T59" fmla="*/ 600 h 769"/>
                <a:gd name="T60" fmla="*/ 631 w 748"/>
                <a:gd name="T61" fmla="*/ 583 h 769"/>
                <a:gd name="T62" fmla="*/ 670 w 748"/>
                <a:gd name="T63" fmla="*/ 574 h 769"/>
                <a:gd name="T64" fmla="*/ 692 w 748"/>
                <a:gd name="T65" fmla="*/ 580 h 769"/>
                <a:gd name="T66" fmla="*/ 708 w 748"/>
                <a:gd name="T67" fmla="*/ 598 h 769"/>
                <a:gd name="T68" fmla="*/ 714 w 748"/>
                <a:gd name="T69" fmla="*/ 619 h 769"/>
                <a:gd name="T70" fmla="*/ 716 w 748"/>
                <a:gd name="T71" fmla="*/ 644 h 769"/>
                <a:gd name="T72" fmla="*/ 715 w 748"/>
                <a:gd name="T73" fmla="*/ 664 h 769"/>
                <a:gd name="T74" fmla="*/ 712 w 748"/>
                <a:gd name="T75" fmla="*/ 679 h 769"/>
                <a:gd name="T76" fmla="*/ 705 w 748"/>
                <a:gd name="T77" fmla="*/ 696 h 769"/>
                <a:gd name="T78" fmla="*/ 693 w 748"/>
                <a:gd name="T79" fmla="*/ 709 h 769"/>
                <a:gd name="T80" fmla="*/ 659 w 748"/>
                <a:gd name="T81" fmla="*/ 726 h 769"/>
                <a:gd name="T82" fmla="*/ 596 w 748"/>
                <a:gd name="T83" fmla="*/ 745 h 769"/>
                <a:gd name="T84" fmla="*/ 510 w 748"/>
                <a:gd name="T85" fmla="*/ 762 h 769"/>
                <a:gd name="T86" fmla="*/ 405 w 748"/>
                <a:gd name="T87" fmla="*/ 769 h 769"/>
                <a:gd name="T88" fmla="*/ 233 w 748"/>
                <a:gd name="T89" fmla="*/ 74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8" h="769">
                  <a:moveTo>
                    <a:pt x="560" y="297"/>
                  </a:moveTo>
                  <a:cubicBezTo>
                    <a:pt x="558" y="250"/>
                    <a:pt x="543" y="214"/>
                    <a:pt x="518" y="188"/>
                  </a:cubicBezTo>
                  <a:cubicBezTo>
                    <a:pt x="489" y="158"/>
                    <a:pt x="446" y="141"/>
                    <a:pt x="382" y="141"/>
                  </a:cubicBezTo>
                  <a:cubicBezTo>
                    <a:pt x="350" y="141"/>
                    <a:pt x="323" y="146"/>
                    <a:pt x="301" y="156"/>
                  </a:cubicBezTo>
                  <a:cubicBezTo>
                    <a:pt x="277" y="166"/>
                    <a:pt x="258" y="179"/>
                    <a:pt x="242" y="195"/>
                  </a:cubicBezTo>
                  <a:cubicBezTo>
                    <a:pt x="227" y="211"/>
                    <a:pt x="215" y="230"/>
                    <a:pt x="207" y="252"/>
                  </a:cubicBezTo>
                  <a:cubicBezTo>
                    <a:pt x="201" y="267"/>
                    <a:pt x="197" y="281"/>
                    <a:pt x="194" y="297"/>
                  </a:cubicBezTo>
                  <a:lnTo>
                    <a:pt x="560" y="297"/>
                  </a:lnTo>
                  <a:close/>
                  <a:moveTo>
                    <a:pt x="233" y="745"/>
                  </a:moveTo>
                  <a:cubicBezTo>
                    <a:pt x="183" y="729"/>
                    <a:pt x="140" y="705"/>
                    <a:pt x="105" y="673"/>
                  </a:cubicBezTo>
                  <a:cubicBezTo>
                    <a:pt x="70" y="640"/>
                    <a:pt x="44" y="600"/>
                    <a:pt x="27" y="552"/>
                  </a:cubicBezTo>
                  <a:cubicBezTo>
                    <a:pt x="9" y="504"/>
                    <a:pt x="0" y="449"/>
                    <a:pt x="0" y="388"/>
                  </a:cubicBezTo>
                  <a:cubicBezTo>
                    <a:pt x="0" y="329"/>
                    <a:pt x="9" y="275"/>
                    <a:pt x="27" y="227"/>
                  </a:cubicBezTo>
                  <a:cubicBezTo>
                    <a:pt x="45" y="179"/>
                    <a:pt x="72" y="138"/>
                    <a:pt x="106" y="104"/>
                  </a:cubicBezTo>
                  <a:cubicBezTo>
                    <a:pt x="140" y="71"/>
                    <a:pt x="182" y="44"/>
                    <a:pt x="230" y="27"/>
                  </a:cubicBezTo>
                  <a:cubicBezTo>
                    <a:pt x="278" y="9"/>
                    <a:pt x="331" y="0"/>
                    <a:pt x="390" y="0"/>
                  </a:cubicBezTo>
                  <a:cubicBezTo>
                    <a:pt x="452" y="0"/>
                    <a:pt x="505" y="8"/>
                    <a:pt x="551" y="26"/>
                  </a:cubicBezTo>
                  <a:cubicBezTo>
                    <a:pt x="596" y="44"/>
                    <a:pt x="633" y="68"/>
                    <a:pt x="663" y="99"/>
                  </a:cubicBezTo>
                  <a:cubicBezTo>
                    <a:pt x="692" y="129"/>
                    <a:pt x="714" y="165"/>
                    <a:pt x="728" y="206"/>
                  </a:cubicBezTo>
                  <a:cubicBezTo>
                    <a:pt x="741" y="246"/>
                    <a:pt x="748" y="289"/>
                    <a:pt x="748" y="334"/>
                  </a:cubicBezTo>
                  <a:lnTo>
                    <a:pt x="748" y="356"/>
                  </a:lnTo>
                  <a:cubicBezTo>
                    <a:pt x="748" y="379"/>
                    <a:pt x="741" y="402"/>
                    <a:pt x="722" y="416"/>
                  </a:cubicBezTo>
                  <a:cubicBezTo>
                    <a:pt x="707" y="426"/>
                    <a:pt x="689" y="432"/>
                    <a:pt x="670" y="432"/>
                  </a:cubicBezTo>
                  <a:lnTo>
                    <a:pt x="193" y="432"/>
                  </a:lnTo>
                  <a:cubicBezTo>
                    <a:pt x="194" y="458"/>
                    <a:pt x="198" y="480"/>
                    <a:pt x="204" y="501"/>
                  </a:cubicBezTo>
                  <a:cubicBezTo>
                    <a:pt x="211" y="527"/>
                    <a:pt x="224" y="548"/>
                    <a:pt x="241" y="566"/>
                  </a:cubicBezTo>
                  <a:cubicBezTo>
                    <a:pt x="258" y="584"/>
                    <a:pt x="280" y="598"/>
                    <a:pt x="309" y="609"/>
                  </a:cubicBezTo>
                  <a:cubicBezTo>
                    <a:pt x="338" y="618"/>
                    <a:pt x="374" y="624"/>
                    <a:pt x="418" y="624"/>
                  </a:cubicBezTo>
                  <a:cubicBezTo>
                    <a:pt x="453" y="624"/>
                    <a:pt x="484" y="622"/>
                    <a:pt x="511" y="617"/>
                  </a:cubicBezTo>
                  <a:cubicBezTo>
                    <a:pt x="538" y="612"/>
                    <a:pt x="562" y="606"/>
                    <a:pt x="581" y="600"/>
                  </a:cubicBezTo>
                  <a:cubicBezTo>
                    <a:pt x="602" y="594"/>
                    <a:pt x="618" y="588"/>
                    <a:pt x="631" y="583"/>
                  </a:cubicBezTo>
                  <a:cubicBezTo>
                    <a:pt x="646" y="578"/>
                    <a:pt x="657" y="575"/>
                    <a:pt x="670" y="574"/>
                  </a:cubicBezTo>
                  <a:cubicBezTo>
                    <a:pt x="677" y="574"/>
                    <a:pt x="685" y="576"/>
                    <a:pt x="692" y="580"/>
                  </a:cubicBezTo>
                  <a:cubicBezTo>
                    <a:pt x="699" y="584"/>
                    <a:pt x="705" y="590"/>
                    <a:pt x="708" y="598"/>
                  </a:cubicBezTo>
                  <a:cubicBezTo>
                    <a:pt x="712" y="604"/>
                    <a:pt x="713" y="611"/>
                    <a:pt x="714" y="619"/>
                  </a:cubicBezTo>
                  <a:cubicBezTo>
                    <a:pt x="716" y="627"/>
                    <a:pt x="716" y="635"/>
                    <a:pt x="716" y="644"/>
                  </a:cubicBezTo>
                  <a:cubicBezTo>
                    <a:pt x="716" y="652"/>
                    <a:pt x="716" y="658"/>
                    <a:pt x="715" y="664"/>
                  </a:cubicBezTo>
                  <a:cubicBezTo>
                    <a:pt x="714" y="669"/>
                    <a:pt x="713" y="674"/>
                    <a:pt x="712" y="679"/>
                  </a:cubicBezTo>
                  <a:cubicBezTo>
                    <a:pt x="711" y="685"/>
                    <a:pt x="708" y="691"/>
                    <a:pt x="705" y="696"/>
                  </a:cubicBezTo>
                  <a:cubicBezTo>
                    <a:pt x="701" y="701"/>
                    <a:pt x="698" y="706"/>
                    <a:pt x="693" y="709"/>
                  </a:cubicBezTo>
                  <a:cubicBezTo>
                    <a:pt x="683" y="717"/>
                    <a:pt x="675" y="720"/>
                    <a:pt x="659" y="726"/>
                  </a:cubicBezTo>
                  <a:cubicBezTo>
                    <a:pt x="642" y="733"/>
                    <a:pt x="621" y="739"/>
                    <a:pt x="596" y="745"/>
                  </a:cubicBezTo>
                  <a:cubicBezTo>
                    <a:pt x="571" y="751"/>
                    <a:pt x="543" y="757"/>
                    <a:pt x="510" y="762"/>
                  </a:cubicBezTo>
                  <a:cubicBezTo>
                    <a:pt x="477" y="766"/>
                    <a:pt x="442" y="769"/>
                    <a:pt x="405" y="769"/>
                  </a:cubicBezTo>
                  <a:cubicBezTo>
                    <a:pt x="340" y="769"/>
                    <a:pt x="283" y="761"/>
                    <a:pt x="233" y="745"/>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5" name="Freeform 18">
              <a:extLst>
                <a:ext uri="{FF2B5EF4-FFF2-40B4-BE49-F238E27FC236}">
                  <a16:creationId xmlns:a16="http://schemas.microsoft.com/office/drawing/2014/main" id="{D82C35C7-F0D2-1DEA-3D36-65AA68167DD2}"/>
                </a:ext>
              </a:extLst>
            </p:cNvPr>
            <p:cNvSpPr>
              <a:spLocks/>
            </p:cNvSpPr>
            <p:nvPr/>
          </p:nvSpPr>
          <p:spPr bwMode="gray">
            <a:xfrm>
              <a:off x="1434305" y="3337619"/>
              <a:ext cx="279400" cy="366713"/>
            </a:xfrm>
            <a:custGeom>
              <a:avLst/>
              <a:gdLst>
                <a:gd name="T0" fmla="*/ 183 w 586"/>
                <a:gd name="T1" fmla="*/ 763 h 769"/>
                <a:gd name="T2" fmla="*/ 114 w 586"/>
                <a:gd name="T3" fmla="*/ 748 h 769"/>
                <a:gd name="T4" fmla="*/ 62 w 586"/>
                <a:gd name="T5" fmla="*/ 730 h 769"/>
                <a:gd name="T6" fmla="*/ 27 w 586"/>
                <a:gd name="T7" fmla="*/ 710 h 769"/>
                <a:gd name="T8" fmla="*/ 6 w 586"/>
                <a:gd name="T9" fmla="*/ 678 h 769"/>
                <a:gd name="T10" fmla="*/ 0 w 586"/>
                <a:gd name="T11" fmla="*/ 636 h 769"/>
                <a:gd name="T12" fmla="*/ 2 w 586"/>
                <a:gd name="T13" fmla="*/ 608 h 769"/>
                <a:gd name="T14" fmla="*/ 8 w 586"/>
                <a:gd name="T15" fmla="*/ 588 h 769"/>
                <a:gd name="T16" fmla="*/ 26 w 586"/>
                <a:gd name="T17" fmla="*/ 568 h 769"/>
                <a:gd name="T18" fmla="*/ 48 w 586"/>
                <a:gd name="T19" fmla="*/ 563 h 769"/>
                <a:gd name="T20" fmla="*/ 86 w 586"/>
                <a:gd name="T21" fmla="*/ 575 h 769"/>
                <a:gd name="T22" fmla="*/ 130 w 586"/>
                <a:gd name="T23" fmla="*/ 596 h 769"/>
                <a:gd name="T24" fmla="*/ 189 w 586"/>
                <a:gd name="T25" fmla="*/ 616 h 769"/>
                <a:gd name="T26" fmla="*/ 267 w 586"/>
                <a:gd name="T27" fmla="*/ 625 h 769"/>
                <a:gd name="T28" fmla="*/ 326 w 586"/>
                <a:gd name="T29" fmla="*/ 619 h 769"/>
                <a:gd name="T30" fmla="*/ 369 w 586"/>
                <a:gd name="T31" fmla="*/ 603 h 769"/>
                <a:gd name="T32" fmla="*/ 393 w 586"/>
                <a:gd name="T33" fmla="*/ 579 h 769"/>
                <a:gd name="T34" fmla="*/ 402 w 586"/>
                <a:gd name="T35" fmla="*/ 544 h 769"/>
                <a:gd name="T36" fmla="*/ 391 w 586"/>
                <a:gd name="T37" fmla="*/ 512 h 769"/>
                <a:gd name="T38" fmla="*/ 354 w 586"/>
                <a:gd name="T39" fmla="*/ 484 h 769"/>
                <a:gd name="T40" fmla="*/ 297 w 586"/>
                <a:gd name="T41" fmla="*/ 460 h 769"/>
                <a:gd name="T42" fmla="*/ 227 w 586"/>
                <a:gd name="T43" fmla="*/ 436 h 769"/>
                <a:gd name="T44" fmla="*/ 154 w 586"/>
                <a:gd name="T45" fmla="*/ 407 h 769"/>
                <a:gd name="T46" fmla="*/ 88 w 586"/>
                <a:gd name="T47" fmla="*/ 365 h 769"/>
                <a:gd name="T48" fmla="*/ 38 w 586"/>
                <a:gd name="T49" fmla="*/ 304 h 769"/>
                <a:gd name="T50" fmla="*/ 19 w 586"/>
                <a:gd name="T51" fmla="*/ 218 h 769"/>
                <a:gd name="T52" fmla="*/ 39 w 586"/>
                <a:gd name="T53" fmla="*/ 134 h 769"/>
                <a:gd name="T54" fmla="*/ 98 w 586"/>
                <a:gd name="T55" fmla="*/ 63 h 769"/>
                <a:gd name="T56" fmla="*/ 192 w 586"/>
                <a:gd name="T57" fmla="*/ 17 h 769"/>
                <a:gd name="T58" fmla="*/ 320 w 586"/>
                <a:gd name="T59" fmla="*/ 0 h 769"/>
                <a:gd name="T60" fmla="*/ 385 w 586"/>
                <a:gd name="T61" fmla="*/ 5 h 769"/>
                <a:gd name="T62" fmla="*/ 442 w 586"/>
                <a:gd name="T63" fmla="*/ 16 h 769"/>
                <a:gd name="T64" fmla="*/ 488 w 586"/>
                <a:gd name="T65" fmla="*/ 32 h 769"/>
                <a:gd name="T66" fmla="*/ 517 w 586"/>
                <a:gd name="T67" fmla="*/ 47 h 769"/>
                <a:gd name="T68" fmla="*/ 535 w 586"/>
                <a:gd name="T69" fmla="*/ 63 h 769"/>
                <a:gd name="T70" fmla="*/ 543 w 586"/>
                <a:gd name="T71" fmla="*/ 81 h 769"/>
                <a:gd name="T72" fmla="*/ 546 w 586"/>
                <a:gd name="T73" fmla="*/ 96 h 769"/>
                <a:gd name="T74" fmla="*/ 548 w 586"/>
                <a:gd name="T75" fmla="*/ 120 h 769"/>
                <a:gd name="T76" fmla="*/ 546 w 586"/>
                <a:gd name="T77" fmla="*/ 144 h 769"/>
                <a:gd name="T78" fmla="*/ 539 w 586"/>
                <a:gd name="T79" fmla="*/ 167 h 769"/>
                <a:gd name="T80" fmla="*/ 524 w 586"/>
                <a:gd name="T81" fmla="*/ 185 h 769"/>
                <a:gd name="T82" fmla="*/ 502 w 586"/>
                <a:gd name="T83" fmla="*/ 190 h 769"/>
                <a:gd name="T84" fmla="*/ 469 w 586"/>
                <a:gd name="T85" fmla="*/ 180 h 769"/>
                <a:gd name="T86" fmla="*/ 434 w 586"/>
                <a:gd name="T87" fmla="*/ 164 h 769"/>
                <a:gd name="T88" fmla="*/ 383 w 586"/>
                <a:gd name="T89" fmla="*/ 147 h 769"/>
                <a:gd name="T90" fmla="*/ 318 w 586"/>
                <a:gd name="T91" fmla="*/ 140 h 769"/>
                <a:gd name="T92" fmla="*/ 261 w 586"/>
                <a:gd name="T93" fmla="*/ 146 h 769"/>
                <a:gd name="T94" fmla="*/ 225 w 586"/>
                <a:gd name="T95" fmla="*/ 162 h 769"/>
                <a:gd name="T96" fmla="*/ 206 w 586"/>
                <a:gd name="T97" fmla="*/ 184 h 769"/>
                <a:gd name="T98" fmla="*/ 200 w 586"/>
                <a:gd name="T99" fmla="*/ 212 h 769"/>
                <a:gd name="T100" fmla="*/ 211 w 586"/>
                <a:gd name="T101" fmla="*/ 244 h 769"/>
                <a:gd name="T102" fmla="*/ 248 w 586"/>
                <a:gd name="T103" fmla="*/ 273 h 769"/>
                <a:gd name="T104" fmla="*/ 306 w 586"/>
                <a:gd name="T105" fmla="*/ 297 h 769"/>
                <a:gd name="T106" fmla="*/ 377 w 586"/>
                <a:gd name="T107" fmla="*/ 322 h 769"/>
                <a:gd name="T108" fmla="*/ 450 w 586"/>
                <a:gd name="T109" fmla="*/ 350 h 769"/>
                <a:gd name="T110" fmla="*/ 518 w 586"/>
                <a:gd name="T111" fmla="*/ 390 h 769"/>
                <a:gd name="T112" fmla="*/ 567 w 586"/>
                <a:gd name="T113" fmla="*/ 450 h 769"/>
                <a:gd name="T114" fmla="*/ 586 w 586"/>
                <a:gd name="T115" fmla="*/ 534 h 769"/>
                <a:gd name="T116" fmla="*/ 562 w 586"/>
                <a:gd name="T117" fmla="*/ 635 h 769"/>
                <a:gd name="T118" fmla="*/ 493 w 586"/>
                <a:gd name="T119" fmla="*/ 710 h 769"/>
                <a:gd name="T120" fmla="*/ 391 w 586"/>
                <a:gd name="T121" fmla="*/ 754 h 769"/>
                <a:gd name="T122" fmla="*/ 264 w 586"/>
                <a:gd name="T123" fmla="*/ 769 h 769"/>
                <a:gd name="T124" fmla="*/ 183 w 586"/>
                <a:gd name="T125" fmla="*/ 76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769">
                  <a:moveTo>
                    <a:pt x="183" y="763"/>
                  </a:moveTo>
                  <a:cubicBezTo>
                    <a:pt x="158" y="759"/>
                    <a:pt x="135" y="754"/>
                    <a:pt x="114" y="748"/>
                  </a:cubicBezTo>
                  <a:cubicBezTo>
                    <a:pt x="94" y="743"/>
                    <a:pt x="77" y="737"/>
                    <a:pt x="62" y="730"/>
                  </a:cubicBezTo>
                  <a:cubicBezTo>
                    <a:pt x="47" y="723"/>
                    <a:pt x="36" y="717"/>
                    <a:pt x="27" y="710"/>
                  </a:cubicBezTo>
                  <a:cubicBezTo>
                    <a:pt x="17" y="702"/>
                    <a:pt x="10" y="691"/>
                    <a:pt x="6" y="678"/>
                  </a:cubicBezTo>
                  <a:cubicBezTo>
                    <a:pt x="2" y="666"/>
                    <a:pt x="0" y="652"/>
                    <a:pt x="0" y="636"/>
                  </a:cubicBezTo>
                  <a:cubicBezTo>
                    <a:pt x="0" y="625"/>
                    <a:pt x="1" y="617"/>
                    <a:pt x="2" y="608"/>
                  </a:cubicBezTo>
                  <a:cubicBezTo>
                    <a:pt x="4" y="601"/>
                    <a:pt x="5" y="594"/>
                    <a:pt x="8" y="588"/>
                  </a:cubicBezTo>
                  <a:cubicBezTo>
                    <a:pt x="12" y="580"/>
                    <a:pt x="17" y="573"/>
                    <a:pt x="26" y="568"/>
                  </a:cubicBezTo>
                  <a:cubicBezTo>
                    <a:pt x="32" y="564"/>
                    <a:pt x="40" y="563"/>
                    <a:pt x="48" y="563"/>
                  </a:cubicBezTo>
                  <a:cubicBezTo>
                    <a:pt x="62" y="563"/>
                    <a:pt x="72" y="568"/>
                    <a:pt x="86" y="575"/>
                  </a:cubicBezTo>
                  <a:cubicBezTo>
                    <a:pt x="98" y="581"/>
                    <a:pt x="112" y="588"/>
                    <a:pt x="130" y="596"/>
                  </a:cubicBezTo>
                  <a:cubicBezTo>
                    <a:pt x="146" y="603"/>
                    <a:pt x="166" y="610"/>
                    <a:pt x="189" y="616"/>
                  </a:cubicBezTo>
                  <a:cubicBezTo>
                    <a:pt x="211" y="622"/>
                    <a:pt x="237" y="625"/>
                    <a:pt x="267" y="625"/>
                  </a:cubicBezTo>
                  <a:cubicBezTo>
                    <a:pt x="289" y="625"/>
                    <a:pt x="309" y="623"/>
                    <a:pt x="326" y="619"/>
                  </a:cubicBezTo>
                  <a:cubicBezTo>
                    <a:pt x="343" y="616"/>
                    <a:pt x="357" y="610"/>
                    <a:pt x="369" y="603"/>
                  </a:cubicBezTo>
                  <a:cubicBezTo>
                    <a:pt x="380" y="596"/>
                    <a:pt x="388" y="588"/>
                    <a:pt x="393" y="579"/>
                  </a:cubicBezTo>
                  <a:cubicBezTo>
                    <a:pt x="399" y="570"/>
                    <a:pt x="402" y="558"/>
                    <a:pt x="402" y="544"/>
                  </a:cubicBezTo>
                  <a:cubicBezTo>
                    <a:pt x="402" y="530"/>
                    <a:pt x="398" y="521"/>
                    <a:pt x="391" y="512"/>
                  </a:cubicBezTo>
                  <a:cubicBezTo>
                    <a:pt x="382" y="502"/>
                    <a:pt x="370" y="493"/>
                    <a:pt x="354" y="484"/>
                  </a:cubicBezTo>
                  <a:cubicBezTo>
                    <a:pt x="337" y="475"/>
                    <a:pt x="318" y="467"/>
                    <a:pt x="297" y="460"/>
                  </a:cubicBezTo>
                  <a:lnTo>
                    <a:pt x="227" y="436"/>
                  </a:lnTo>
                  <a:cubicBezTo>
                    <a:pt x="202" y="428"/>
                    <a:pt x="178" y="418"/>
                    <a:pt x="154" y="407"/>
                  </a:cubicBezTo>
                  <a:cubicBezTo>
                    <a:pt x="130" y="396"/>
                    <a:pt x="107" y="382"/>
                    <a:pt x="88" y="365"/>
                  </a:cubicBezTo>
                  <a:cubicBezTo>
                    <a:pt x="67" y="349"/>
                    <a:pt x="50" y="328"/>
                    <a:pt x="38" y="304"/>
                  </a:cubicBezTo>
                  <a:cubicBezTo>
                    <a:pt x="25" y="279"/>
                    <a:pt x="19" y="250"/>
                    <a:pt x="19" y="218"/>
                  </a:cubicBezTo>
                  <a:cubicBezTo>
                    <a:pt x="19" y="189"/>
                    <a:pt x="26" y="160"/>
                    <a:pt x="39" y="134"/>
                  </a:cubicBezTo>
                  <a:cubicBezTo>
                    <a:pt x="52" y="107"/>
                    <a:pt x="72" y="83"/>
                    <a:pt x="98" y="63"/>
                  </a:cubicBezTo>
                  <a:cubicBezTo>
                    <a:pt x="124" y="44"/>
                    <a:pt x="155" y="29"/>
                    <a:pt x="192" y="17"/>
                  </a:cubicBezTo>
                  <a:cubicBezTo>
                    <a:pt x="229" y="6"/>
                    <a:pt x="272" y="0"/>
                    <a:pt x="320" y="0"/>
                  </a:cubicBezTo>
                  <a:cubicBezTo>
                    <a:pt x="342" y="0"/>
                    <a:pt x="363" y="2"/>
                    <a:pt x="385" y="5"/>
                  </a:cubicBezTo>
                  <a:cubicBezTo>
                    <a:pt x="405" y="8"/>
                    <a:pt x="424" y="11"/>
                    <a:pt x="442" y="16"/>
                  </a:cubicBezTo>
                  <a:cubicBezTo>
                    <a:pt x="459" y="21"/>
                    <a:pt x="474" y="26"/>
                    <a:pt x="488" y="32"/>
                  </a:cubicBezTo>
                  <a:cubicBezTo>
                    <a:pt x="500" y="37"/>
                    <a:pt x="509" y="42"/>
                    <a:pt x="517" y="47"/>
                  </a:cubicBezTo>
                  <a:cubicBezTo>
                    <a:pt x="524" y="52"/>
                    <a:pt x="530" y="56"/>
                    <a:pt x="535" y="63"/>
                  </a:cubicBezTo>
                  <a:cubicBezTo>
                    <a:pt x="539" y="69"/>
                    <a:pt x="542" y="75"/>
                    <a:pt x="543" y="81"/>
                  </a:cubicBezTo>
                  <a:cubicBezTo>
                    <a:pt x="544" y="86"/>
                    <a:pt x="545" y="91"/>
                    <a:pt x="546" y="96"/>
                  </a:cubicBezTo>
                  <a:cubicBezTo>
                    <a:pt x="547" y="103"/>
                    <a:pt x="548" y="111"/>
                    <a:pt x="548" y="120"/>
                  </a:cubicBezTo>
                  <a:cubicBezTo>
                    <a:pt x="548" y="129"/>
                    <a:pt x="547" y="137"/>
                    <a:pt x="546" y="144"/>
                  </a:cubicBezTo>
                  <a:cubicBezTo>
                    <a:pt x="545" y="152"/>
                    <a:pt x="543" y="160"/>
                    <a:pt x="539" y="167"/>
                  </a:cubicBezTo>
                  <a:cubicBezTo>
                    <a:pt x="536" y="174"/>
                    <a:pt x="531" y="180"/>
                    <a:pt x="524" y="185"/>
                  </a:cubicBezTo>
                  <a:cubicBezTo>
                    <a:pt x="517" y="189"/>
                    <a:pt x="509" y="190"/>
                    <a:pt x="502" y="190"/>
                  </a:cubicBezTo>
                  <a:cubicBezTo>
                    <a:pt x="489" y="190"/>
                    <a:pt x="480" y="186"/>
                    <a:pt x="469" y="180"/>
                  </a:cubicBezTo>
                  <a:cubicBezTo>
                    <a:pt x="460" y="175"/>
                    <a:pt x="449" y="170"/>
                    <a:pt x="434" y="164"/>
                  </a:cubicBezTo>
                  <a:cubicBezTo>
                    <a:pt x="420" y="158"/>
                    <a:pt x="403" y="153"/>
                    <a:pt x="383" y="147"/>
                  </a:cubicBezTo>
                  <a:cubicBezTo>
                    <a:pt x="365" y="143"/>
                    <a:pt x="343" y="140"/>
                    <a:pt x="318" y="140"/>
                  </a:cubicBezTo>
                  <a:cubicBezTo>
                    <a:pt x="296" y="140"/>
                    <a:pt x="277" y="142"/>
                    <a:pt x="261" y="146"/>
                  </a:cubicBezTo>
                  <a:cubicBezTo>
                    <a:pt x="246" y="151"/>
                    <a:pt x="234" y="156"/>
                    <a:pt x="225" y="162"/>
                  </a:cubicBezTo>
                  <a:cubicBezTo>
                    <a:pt x="216" y="169"/>
                    <a:pt x="210" y="176"/>
                    <a:pt x="206" y="184"/>
                  </a:cubicBezTo>
                  <a:cubicBezTo>
                    <a:pt x="202" y="193"/>
                    <a:pt x="200" y="201"/>
                    <a:pt x="200" y="212"/>
                  </a:cubicBezTo>
                  <a:cubicBezTo>
                    <a:pt x="200" y="226"/>
                    <a:pt x="204" y="236"/>
                    <a:pt x="211" y="244"/>
                  </a:cubicBezTo>
                  <a:cubicBezTo>
                    <a:pt x="220" y="254"/>
                    <a:pt x="232" y="264"/>
                    <a:pt x="248" y="273"/>
                  </a:cubicBezTo>
                  <a:cubicBezTo>
                    <a:pt x="265" y="282"/>
                    <a:pt x="284" y="290"/>
                    <a:pt x="306" y="297"/>
                  </a:cubicBezTo>
                  <a:lnTo>
                    <a:pt x="377" y="322"/>
                  </a:lnTo>
                  <a:cubicBezTo>
                    <a:pt x="402" y="330"/>
                    <a:pt x="426" y="340"/>
                    <a:pt x="450" y="350"/>
                  </a:cubicBezTo>
                  <a:cubicBezTo>
                    <a:pt x="475" y="361"/>
                    <a:pt x="498" y="375"/>
                    <a:pt x="518" y="390"/>
                  </a:cubicBezTo>
                  <a:cubicBezTo>
                    <a:pt x="538" y="407"/>
                    <a:pt x="555" y="427"/>
                    <a:pt x="567" y="450"/>
                  </a:cubicBezTo>
                  <a:cubicBezTo>
                    <a:pt x="580" y="474"/>
                    <a:pt x="586" y="503"/>
                    <a:pt x="586" y="534"/>
                  </a:cubicBezTo>
                  <a:cubicBezTo>
                    <a:pt x="586" y="571"/>
                    <a:pt x="578" y="605"/>
                    <a:pt x="562" y="635"/>
                  </a:cubicBezTo>
                  <a:cubicBezTo>
                    <a:pt x="546" y="665"/>
                    <a:pt x="523" y="690"/>
                    <a:pt x="493" y="710"/>
                  </a:cubicBezTo>
                  <a:cubicBezTo>
                    <a:pt x="464" y="730"/>
                    <a:pt x="430" y="744"/>
                    <a:pt x="391" y="754"/>
                  </a:cubicBezTo>
                  <a:cubicBezTo>
                    <a:pt x="352" y="764"/>
                    <a:pt x="310" y="769"/>
                    <a:pt x="264" y="769"/>
                  </a:cubicBezTo>
                  <a:cubicBezTo>
                    <a:pt x="236" y="769"/>
                    <a:pt x="209" y="767"/>
                    <a:pt x="183" y="76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6" name="Freeform 19">
              <a:extLst>
                <a:ext uri="{FF2B5EF4-FFF2-40B4-BE49-F238E27FC236}">
                  <a16:creationId xmlns:a16="http://schemas.microsoft.com/office/drawing/2014/main" id="{DFC140D0-F071-C136-0B6F-DC06097CC1B6}"/>
                </a:ext>
              </a:extLst>
            </p:cNvPr>
            <p:cNvSpPr>
              <a:spLocks/>
            </p:cNvSpPr>
            <p:nvPr/>
          </p:nvSpPr>
          <p:spPr bwMode="gray">
            <a:xfrm>
              <a:off x="1780380" y="3189982"/>
              <a:ext cx="320675" cy="509588"/>
            </a:xfrm>
            <a:custGeom>
              <a:avLst/>
              <a:gdLst>
                <a:gd name="T0" fmla="*/ 536 w 673"/>
                <a:gd name="T1" fmla="*/ 1067 h 1068"/>
                <a:gd name="T2" fmla="*/ 507 w 673"/>
                <a:gd name="T3" fmla="*/ 1063 h 1068"/>
                <a:gd name="T4" fmla="*/ 482 w 673"/>
                <a:gd name="T5" fmla="*/ 1052 h 1068"/>
                <a:gd name="T6" fmla="*/ 467 w 673"/>
                <a:gd name="T7" fmla="*/ 1037 h 1068"/>
                <a:gd name="T8" fmla="*/ 186 w 673"/>
                <a:gd name="T9" fmla="*/ 720 h 1068"/>
                <a:gd name="T10" fmla="*/ 186 w 673"/>
                <a:gd name="T11" fmla="*/ 1022 h 1068"/>
                <a:gd name="T12" fmla="*/ 178 w 673"/>
                <a:gd name="T13" fmla="*/ 1047 h 1068"/>
                <a:gd name="T14" fmla="*/ 157 w 673"/>
                <a:gd name="T15" fmla="*/ 1061 h 1068"/>
                <a:gd name="T16" fmla="*/ 130 w 673"/>
                <a:gd name="T17" fmla="*/ 1066 h 1068"/>
                <a:gd name="T18" fmla="*/ 93 w 673"/>
                <a:gd name="T19" fmla="*/ 1068 h 1068"/>
                <a:gd name="T20" fmla="*/ 56 w 673"/>
                <a:gd name="T21" fmla="*/ 1066 h 1068"/>
                <a:gd name="T22" fmla="*/ 30 w 673"/>
                <a:gd name="T23" fmla="*/ 1061 h 1068"/>
                <a:gd name="T24" fmla="*/ 7 w 673"/>
                <a:gd name="T25" fmla="*/ 1046 h 1068"/>
                <a:gd name="T26" fmla="*/ 0 w 673"/>
                <a:gd name="T27" fmla="*/ 1022 h 1068"/>
                <a:gd name="T28" fmla="*/ 0 w 673"/>
                <a:gd name="T29" fmla="*/ 47 h 1068"/>
                <a:gd name="T30" fmla="*/ 7 w 673"/>
                <a:gd name="T31" fmla="*/ 24 h 1068"/>
                <a:gd name="T32" fmla="*/ 29 w 673"/>
                <a:gd name="T33" fmla="*/ 8 h 1068"/>
                <a:gd name="T34" fmla="*/ 57 w 673"/>
                <a:gd name="T35" fmla="*/ 2 h 1068"/>
                <a:gd name="T36" fmla="*/ 93 w 673"/>
                <a:gd name="T37" fmla="*/ 0 h 1068"/>
                <a:gd name="T38" fmla="*/ 130 w 673"/>
                <a:gd name="T39" fmla="*/ 2 h 1068"/>
                <a:gd name="T40" fmla="*/ 157 w 673"/>
                <a:gd name="T41" fmla="*/ 8 h 1068"/>
                <a:gd name="T42" fmla="*/ 179 w 673"/>
                <a:gd name="T43" fmla="*/ 23 h 1068"/>
                <a:gd name="T44" fmla="*/ 186 w 673"/>
                <a:gd name="T45" fmla="*/ 47 h 1068"/>
                <a:gd name="T46" fmla="*/ 186 w 673"/>
                <a:gd name="T47" fmla="*/ 587 h 1068"/>
                <a:gd name="T48" fmla="*/ 434 w 673"/>
                <a:gd name="T49" fmla="*/ 352 h 1068"/>
                <a:gd name="T50" fmla="*/ 453 w 673"/>
                <a:gd name="T51" fmla="*/ 336 h 1068"/>
                <a:gd name="T52" fmla="*/ 476 w 673"/>
                <a:gd name="T53" fmla="*/ 326 h 1068"/>
                <a:gd name="T54" fmla="*/ 507 w 673"/>
                <a:gd name="T55" fmla="*/ 320 h 1068"/>
                <a:gd name="T56" fmla="*/ 543 w 673"/>
                <a:gd name="T57" fmla="*/ 319 h 1068"/>
                <a:gd name="T58" fmla="*/ 580 w 673"/>
                <a:gd name="T59" fmla="*/ 320 h 1068"/>
                <a:gd name="T60" fmla="*/ 609 w 673"/>
                <a:gd name="T61" fmla="*/ 325 h 1068"/>
                <a:gd name="T62" fmla="*/ 631 w 673"/>
                <a:gd name="T63" fmla="*/ 338 h 1068"/>
                <a:gd name="T64" fmla="*/ 642 w 673"/>
                <a:gd name="T65" fmla="*/ 364 h 1068"/>
                <a:gd name="T66" fmla="*/ 633 w 673"/>
                <a:gd name="T67" fmla="*/ 395 h 1068"/>
                <a:gd name="T68" fmla="*/ 610 w 673"/>
                <a:gd name="T69" fmla="*/ 420 h 1068"/>
                <a:gd name="T70" fmla="*/ 352 w 673"/>
                <a:gd name="T71" fmla="*/ 642 h 1068"/>
                <a:gd name="T72" fmla="*/ 646 w 673"/>
                <a:gd name="T73" fmla="*/ 971 h 1068"/>
                <a:gd name="T74" fmla="*/ 664 w 673"/>
                <a:gd name="T75" fmla="*/ 995 h 1068"/>
                <a:gd name="T76" fmla="*/ 673 w 673"/>
                <a:gd name="T77" fmla="*/ 1021 h 1068"/>
                <a:gd name="T78" fmla="*/ 664 w 673"/>
                <a:gd name="T79" fmla="*/ 1046 h 1068"/>
                <a:gd name="T80" fmla="*/ 642 w 673"/>
                <a:gd name="T81" fmla="*/ 1061 h 1068"/>
                <a:gd name="T82" fmla="*/ 614 w 673"/>
                <a:gd name="T83" fmla="*/ 1066 h 1068"/>
                <a:gd name="T84" fmla="*/ 575 w 673"/>
                <a:gd name="T85" fmla="*/ 1068 h 1068"/>
                <a:gd name="T86" fmla="*/ 536 w 673"/>
                <a:gd name="T87" fmla="*/ 106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3" h="1068">
                  <a:moveTo>
                    <a:pt x="536" y="1067"/>
                  </a:moveTo>
                  <a:cubicBezTo>
                    <a:pt x="525" y="1066"/>
                    <a:pt x="516" y="1065"/>
                    <a:pt x="507" y="1063"/>
                  </a:cubicBezTo>
                  <a:cubicBezTo>
                    <a:pt x="498" y="1060"/>
                    <a:pt x="489" y="1057"/>
                    <a:pt x="482" y="1052"/>
                  </a:cubicBezTo>
                  <a:cubicBezTo>
                    <a:pt x="476" y="1047"/>
                    <a:pt x="471" y="1041"/>
                    <a:pt x="467" y="1037"/>
                  </a:cubicBezTo>
                  <a:lnTo>
                    <a:pt x="186" y="720"/>
                  </a:lnTo>
                  <a:lnTo>
                    <a:pt x="186" y="1022"/>
                  </a:lnTo>
                  <a:cubicBezTo>
                    <a:pt x="187" y="1031"/>
                    <a:pt x="184" y="1040"/>
                    <a:pt x="178" y="1047"/>
                  </a:cubicBezTo>
                  <a:cubicBezTo>
                    <a:pt x="172" y="1054"/>
                    <a:pt x="165" y="1058"/>
                    <a:pt x="157" y="1061"/>
                  </a:cubicBezTo>
                  <a:cubicBezTo>
                    <a:pt x="149" y="1064"/>
                    <a:pt x="141" y="1065"/>
                    <a:pt x="130" y="1066"/>
                  </a:cubicBezTo>
                  <a:cubicBezTo>
                    <a:pt x="120" y="1067"/>
                    <a:pt x="107" y="1068"/>
                    <a:pt x="93" y="1068"/>
                  </a:cubicBezTo>
                  <a:cubicBezTo>
                    <a:pt x="79" y="1068"/>
                    <a:pt x="67" y="1067"/>
                    <a:pt x="56" y="1066"/>
                  </a:cubicBezTo>
                  <a:cubicBezTo>
                    <a:pt x="46" y="1065"/>
                    <a:pt x="38" y="1064"/>
                    <a:pt x="30" y="1061"/>
                  </a:cubicBezTo>
                  <a:cubicBezTo>
                    <a:pt x="22" y="1058"/>
                    <a:pt x="14" y="1054"/>
                    <a:pt x="7" y="1046"/>
                  </a:cubicBezTo>
                  <a:cubicBezTo>
                    <a:pt x="2" y="1039"/>
                    <a:pt x="0" y="1030"/>
                    <a:pt x="0" y="1022"/>
                  </a:cubicBezTo>
                  <a:lnTo>
                    <a:pt x="0" y="47"/>
                  </a:lnTo>
                  <a:cubicBezTo>
                    <a:pt x="0" y="39"/>
                    <a:pt x="2" y="31"/>
                    <a:pt x="7" y="24"/>
                  </a:cubicBezTo>
                  <a:cubicBezTo>
                    <a:pt x="13" y="14"/>
                    <a:pt x="22" y="11"/>
                    <a:pt x="29" y="8"/>
                  </a:cubicBezTo>
                  <a:cubicBezTo>
                    <a:pt x="38" y="5"/>
                    <a:pt x="46" y="3"/>
                    <a:pt x="57" y="2"/>
                  </a:cubicBezTo>
                  <a:cubicBezTo>
                    <a:pt x="67" y="1"/>
                    <a:pt x="79" y="0"/>
                    <a:pt x="93" y="0"/>
                  </a:cubicBezTo>
                  <a:cubicBezTo>
                    <a:pt x="107" y="0"/>
                    <a:pt x="120" y="1"/>
                    <a:pt x="130" y="2"/>
                  </a:cubicBezTo>
                  <a:cubicBezTo>
                    <a:pt x="141" y="3"/>
                    <a:pt x="149" y="5"/>
                    <a:pt x="157" y="8"/>
                  </a:cubicBezTo>
                  <a:cubicBezTo>
                    <a:pt x="165" y="11"/>
                    <a:pt x="172" y="15"/>
                    <a:pt x="179" y="23"/>
                  </a:cubicBezTo>
                  <a:cubicBezTo>
                    <a:pt x="184" y="29"/>
                    <a:pt x="187" y="38"/>
                    <a:pt x="186" y="47"/>
                  </a:cubicBezTo>
                  <a:lnTo>
                    <a:pt x="186" y="587"/>
                  </a:lnTo>
                  <a:lnTo>
                    <a:pt x="434" y="352"/>
                  </a:lnTo>
                  <a:cubicBezTo>
                    <a:pt x="439" y="346"/>
                    <a:pt x="446" y="341"/>
                    <a:pt x="453" y="336"/>
                  </a:cubicBezTo>
                  <a:cubicBezTo>
                    <a:pt x="460" y="332"/>
                    <a:pt x="468" y="328"/>
                    <a:pt x="476" y="326"/>
                  </a:cubicBezTo>
                  <a:cubicBezTo>
                    <a:pt x="486" y="323"/>
                    <a:pt x="495" y="321"/>
                    <a:pt x="507" y="320"/>
                  </a:cubicBezTo>
                  <a:cubicBezTo>
                    <a:pt x="517" y="320"/>
                    <a:pt x="529" y="319"/>
                    <a:pt x="543" y="319"/>
                  </a:cubicBezTo>
                  <a:cubicBezTo>
                    <a:pt x="558" y="319"/>
                    <a:pt x="570" y="320"/>
                    <a:pt x="580" y="320"/>
                  </a:cubicBezTo>
                  <a:cubicBezTo>
                    <a:pt x="591" y="321"/>
                    <a:pt x="600" y="322"/>
                    <a:pt x="609" y="325"/>
                  </a:cubicBezTo>
                  <a:cubicBezTo>
                    <a:pt x="616" y="327"/>
                    <a:pt x="624" y="330"/>
                    <a:pt x="631" y="338"/>
                  </a:cubicBezTo>
                  <a:cubicBezTo>
                    <a:pt x="639" y="345"/>
                    <a:pt x="642" y="356"/>
                    <a:pt x="642" y="364"/>
                  </a:cubicBezTo>
                  <a:cubicBezTo>
                    <a:pt x="642" y="375"/>
                    <a:pt x="638" y="386"/>
                    <a:pt x="633" y="395"/>
                  </a:cubicBezTo>
                  <a:cubicBezTo>
                    <a:pt x="627" y="403"/>
                    <a:pt x="620" y="411"/>
                    <a:pt x="610" y="420"/>
                  </a:cubicBezTo>
                  <a:lnTo>
                    <a:pt x="352" y="642"/>
                  </a:lnTo>
                  <a:lnTo>
                    <a:pt x="646" y="971"/>
                  </a:lnTo>
                  <a:cubicBezTo>
                    <a:pt x="654" y="980"/>
                    <a:pt x="660" y="988"/>
                    <a:pt x="664" y="995"/>
                  </a:cubicBezTo>
                  <a:cubicBezTo>
                    <a:pt x="669" y="1003"/>
                    <a:pt x="672" y="1011"/>
                    <a:pt x="673" y="1021"/>
                  </a:cubicBezTo>
                  <a:cubicBezTo>
                    <a:pt x="673" y="1030"/>
                    <a:pt x="669" y="1039"/>
                    <a:pt x="664" y="1046"/>
                  </a:cubicBezTo>
                  <a:cubicBezTo>
                    <a:pt x="658" y="1054"/>
                    <a:pt x="650" y="1058"/>
                    <a:pt x="642" y="1061"/>
                  </a:cubicBezTo>
                  <a:cubicBezTo>
                    <a:pt x="634" y="1064"/>
                    <a:pt x="625" y="1065"/>
                    <a:pt x="614" y="1066"/>
                  </a:cubicBezTo>
                  <a:cubicBezTo>
                    <a:pt x="603" y="1067"/>
                    <a:pt x="590" y="1068"/>
                    <a:pt x="575" y="1068"/>
                  </a:cubicBezTo>
                  <a:cubicBezTo>
                    <a:pt x="560" y="1068"/>
                    <a:pt x="547" y="1068"/>
                    <a:pt x="536" y="1067"/>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7" name="Freeform 20">
              <a:extLst>
                <a:ext uri="{FF2B5EF4-FFF2-40B4-BE49-F238E27FC236}">
                  <a16:creationId xmlns:a16="http://schemas.microsoft.com/office/drawing/2014/main" id="{ABF91B3C-9514-D7E4-825B-80A00909039E}"/>
                </a:ext>
              </a:extLst>
            </p:cNvPr>
            <p:cNvSpPr>
              <a:spLocks/>
            </p:cNvSpPr>
            <p:nvPr/>
          </p:nvSpPr>
          <p:spPr bwMode="gray">
            <a:xfrm>
              <a:off x="2150268" y="3337619"/>
              <a:ext cx="334963" cy="361950"/>
            </a:xfrm>
            <a:custGeom>
              <a:avLst/>
              <a:gdLst>
                <a:gd name="T0" fmla="*/ 572 w 703"/>
                <a:gd name="T1" fmla="*/ 757 h 759"/>
                <a:gd name="T2" fmla="*/ 546 w 703"/>
                <a:gd name="T3" fmla="*/ 752 h 759"/>
                <a:gd name="T4" fmla="*/ 525 w 703"/>
                <a:gd name="T5" fmla="*/ 738 h 759"/>
                <a:gd name="T6" fmla="*/ 516 w 703"/>
                <a:gd name="T7" fmla="*/ 713 h 759"/>
                <a:gd name="T8" fmla="*/ 516 w 703"/>
                <a:gd name="T9" fmla="*/ 328 h 759"/>
                <a:gd name="T10" fmla="*/ 507 w 703"/>
                <a:gd name="T11" fmla="*/ 245 h 759"/>
                <a:gd name="T12" fmla="*/ 481 w 703"/>
                <a:gd name="T13" fmla="*/ 193 h 759"/>
                <a:gd name="T14" fmla="*/ 440 w 703"/>
                <a:gd name="T15" fmla="*/ 163 h 759"/>
                <a:gd name="T16" fmla="*/ 378 w 703"/>
                <a:gd name="T17" fmla="*/ 151 h 759"/>
                <a:gd name="T18" fmla="*/ 285 w 703"/>
                <a:gd name="T19" fmla="*/ 180 h 759"/>
                <a:gd name="T20" fmla="*/ 186 w 703"/>
                <a:gd name="T21" fmla="*/ 263 h 759"/>
                <a:gd name="T22" fmla="*/ 186 w 703"/>
                <a:gd name="T23" fmla="*/ 713 h 759"/>
                <a:gd name="T24" fmla="*/ 177 w 703"/>
                <a:gd name="T25" fmla="*/ 738 h 759"/>
                <a:gd name="T26" fmla="*/ 157 w 703"/>
                <a:gd name="T27" fmla="*/ 752 h 759"/>
                <a:gd name="T28" fmla="*/ 130 w 703"/>
                <a:gd name="T29" fmla="*/ 757 h 759"/>
                <a:gd name="T30" fmla="*/ 93 w 703"/>
                <a:gd name="T31" fmla="*/ 759 h 759"/>
                <a:gd name="T32" fmla="*/ 56 w 703"/>
                <a:gd name="T33" fmla="*/ 757 h 759"/>
                <a:gd name="T34" fmla="*/ 29 w 703"/>
                <a:gd name="T35" fmla="*/ 752 h 759"/>
                <a:gd name="T36" fmla="*/ 7 w 703"/>
                <a:gd name="T37" fmla="*/ 737 h 759"/>
                <a:gd name="T38" fmla="*/ 0 w 703"/>
                <a:gd name="T39" fmla="*/ 713 h 759"/>
                <a:gd name="T40" fmla="*/ 0 w 703"/>
                <a:gd name="T41" fmla="*/ 56 h 759"/>
                <a:gd name="T42" fmla="*/ 6 w 703"/>
                <a:gd name="T43" fmla="*/ 34 h 759"/>
                <a:gd name="T44" fmla="*/ 26 w 703"/>
                <a:gd name="T45" fmla="*/ 18 h 759"/>
                <a:gd name="T46" fmla="*/ 53 w 703"/>
                <a:gd name="T47" fmla="*/ 11 h 759"/>
                <a:gd name="T48" fmla="*/ 87 w 703"/>
                <a:gd name="T49" fmla="*/ 10 h 759"/>
                <a:gd name="T50" fmla="*/ 120 w 703"/>
                <a:gd name="T51" fmla="*/ 11 h 759"/>
                <a:gd name="T52" fmla="*/ 147 w 703"/>
                <a:gd name="T53" fmla="*/ 18 h 759"/>
                <a:gd name="T54" fmla="*/ 165 w 703"/>
                <a:gd name="T55" fmla="*/ 32 h 759"/>
                <a:gd name="T56" fmla="*/ 173 w 703"/>
                <a:gd name="T57" fmla="*/ 56 h 759"/>
                <a:gd name="T58" fmla="*/ 173 w 703"/>
                <a:gd name="T59" fmla="*/ 91 h 759"/>
                <a:gd name="T60" fmla="*/ 268 w 703"/>
                <a:gd name="T61" fmla="*/ 31 h 759"/>
                <a:gd name="T62" fmla="*/ 407 w 703"/>
                <a:gd name="T63" fmla="*/ 0 h 759"/>
                <a:gd name="T64" fmla="*/ 544 w 703"/>
                <a:gd name="T65" fmla="*/ 24 h 759"/>
                <a:gd name="T66" fmla="*/ 637 w 703"/>
                <a:gd name="T67" fmla="*/ 90 h 759"/>
                <a:gd name="T68" fmla="*/ 688 w 703"/>
                <a:gd name="T69" fmla="*/ 186 h 759"/>
                <a:gd name="T70" fmla="*/ 702 w 703"/>
                <a:gd name="T71" fmla="*/ 313 h 759"/>
                <a:gd name="T72" fmla="*/ 702 w 703"/>
                <a:gd name="T73" fmla="*/ 713 h 759"/>
                <a:gd name="T74" fmla="*/ 693 w 703"/>
                <a:gd name="T75" fmla="*/ 738 h 759"/>
                <a:gd name="T76" fmla="*/ 673 w 703"/>
                <a:gd name="T77" fmla="*/ 752 h 759"/>
                <a:gd name="T78" fmla="*/ 646 w 703"/>
                <a:gd name="T79" fmla="*/ 757 h 759"/>
                <a:gd name="T80" fmla="*/ 609 w 703"/>
                <a:gd name="T81" fmla="*/ 759 h 759"/>
                <a:gd name="T82" fmla="*/ 572 w 703"/>
                <a:gd name="T83" fmla="*/ 75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3" h="759">
                  <a:moveTo>
                    <a:pt x="572" y="757"/>
                  </a:moveTo>
                  <a:cubicBezTo>
                    <a:pt x="562" y="756"/>
                    <a:pt x="554" y="755"/>
                    <a:pt x="546" y="752"/>
                  </a:cubicBezTo>
                  <a:cubicBezTo>
                    <a:pt x="538" y="749"/>
                    <a:pt x="531" y="745"/>
                    <a:pt x="525" y="738"/>
                  </a:cubicBezTo>
                  <a:cubicBezTo>
                    <a:pt x="519" y="731"/>
                    <a:pt x="516" y="721"/>
                    <a:pt x="516" y="713"/>
                  </a:cubicBezTo>
                  <a:lnTo>
                    <a:pt x="516" y="328"/>
                  </a:lnTo>
                  <a:cubicBezTo>
                    <a:pt x="516" y="292"/>
                    <a:pt x="512" y="264"/>
                    <a:pt x="507" y="245"/>
                  </a:cubicBezTo>
                  <a:cubicBezTo>
                    <a:pt x="500" y="224"/>
                    <a:pt x="492" y="207"/>
                    <a:pt x="481" y="193"/>
                  </a:cubicBezTo>
                  <a:cubicBezTo>
                    <a:pt x="470" y="180"/>
                    <a:pt x="457" y="170"/>
                    <a:pt x="440" y="163"/>
                  </a:cubicBezTo>
                  <a:cubicBezTo>
                    <a:pt x="423" y="155"/>
                    <a:pt x="402" y="151"/>
                    <a:pt x="378" y="151"/>
                  </a:cubicBezTo>
                  <a:cubicBezTo>
                    <a:pt x="348" y="151"/>
                    <a:pt x="317" y="160"/>
                    <a:pt x="285" y="180"/>
                  </a:cubicBezTo>
                  <a:cubicBezTo>
                    <a:pt x="254" y="199"/>
                    <a:pt x="221" y="226"/>
                    <a:pt x="186" y="263"/>
                  </a:cubicBezTo>
                  <a:lnTo>
                    <a:pt x="186" y="713"/>
                  </a:lnTo>
                  <a:cubicBezTo>
                    <a:pt x="186" y="722"/>
                    <a:pt x="183" y="731"/>
                    <a:pt x="177" y="738"/>
                  </a:cubicBezTo>
                  <a:cubicBezTo>
                    <a:pt x="171" y="745"/>
                    <a:pt x="164" y="749"/>
                    <a:pt x="157" y="752"/>
                  </a:cubicBezTo>
                  <a:cubicBezTo>
                    <a:pt x="149" y="755"/>
                    <a:pt x="140" y="756"/>
                    <a:pt x="130" y="757"/>
                  </a:cubicBezTo>
                  <a:cubicBezTo>
                    <a:pt x="119" y="758"/>
                    <a:pt x="107" y="759"/>
                    <a:pt x="93" y="759"/>
                  </a:cubicBezTo>
                  <a:cubicBezTo>
                    <a:pt x="79" y="759"/>
                    <a:pt x="67" y="758"/>
                    <a:pt x="56" y="757"/>
                  </a:cubicBezTo>
                  <a:cubicBezTo>
                    <a:pt x="46" y="756"/>
                    <a:pt x="37" y="755"/>
                    <a:pt x="29" y="752"/>
                  </a:cubicBezTo>
                  <a:cubicBezTo>
                    <a:pt x="21" y="749"/>
                    <a:pt x="14" y="745"/>
                    <a:pt x="7" y="737"/>
                  </a:cubicBezTo>
                  <a:cubicBezTo>
                    <a:pt x="2" y="730"/>
                    <a:pt x="0" y="721"/>
                    <a:pt x="0" y="713"/>
                  </a:cubicBezTo>
                  <a:lnTo>
                    <a:pt x="0" y="56"/>
                  </a:lnTo>
                  <a:cubicBezTo>
                    <a:pt x="0" y="49"/>
                    <a:pt x="1" y="41"/>
                    <a:pt x="6" y="34"/>
                  </a:cubicBezTo>
                  <a:cubicBezTo>
                    <a:pt x="12" y="25"/>
                    <a:pt x="19" y="21"/>
                    <a:pt x="26" y="18"/>
                  </a:cubicBezTo>
                  <a:cubicBezTo>
                    <a:pt x="35" y="14"/>
                    <a:pt x="44" y="12"/>
                    <a:pt x="53" y="11"/>
                  </a:cubicBezTo>
                  <a:cubicBezTo>
                    <a:pt x="62" y="11"/>
                    <a:pt x="73" y="10"/>
                    <a:pt x="87" y="10"/>
                  </a:cubicBezTo>
                  <a:cubicBezTo>
                    <a:pt x="100" y="10"/>
                    <a:pt x="110" y="11"/>
                    <a:pt x="120" y="11"/>
                  </a:cubicBezTo>
                  <a:cubicBezTo>
                    <a:pt x="129" y="12"/>
                    <a:pt x="138" y="14"/>
                    <a:pt x="147" y="18"/>
                  </a:cubicBezTo>
                  <a:cubicBezTo>
                    <a:pt x="153" y="21"/>
                    <a:pt x="160" y="25"/>
                    <a:pt x="165" y="32"/>
                  </a:cubicBezTo>
                  <a:cubicBezTo>
                    <a:pt x="170" y="39"/>
                    <a:pt x="173" y="48"/>
                    <a:pt x="173" y="56"/>
                  </a:cubicBezTo>
                  <a:lnTo>
                    <a:pt x="173" y="91"/>
                  </a:lnTo>
                  <a:cubicBezTo>
                    <a:pt x="204" y="66"/>
                    <a:pt x="236" y="45"/>
                    <a:pt x="268" y="31"/>
                  </a:cubicBezTo>
                  <a:cubicBezTo>
                    <a:pt x="313" y="11"/>
                    <a:pt x="360" y="0"/>
                    <a:pt x="407" y="0"/>
                  </a:cubicBezTo>
                  <a:cubicBezTo>
                    <a:pt x="460" y="0"/>
                    <a:pt x="505" y="8"/>
                    <a:pt x="544" y="24"/>
                  </a:cubicBezTo>
                  <a:cubicBezTo>
                    <a:pt x="581" y="40"/>
                    <a:pt x="613" y="62"/>
                    <a:pt x="637" y="90"/>
                  </a:cubicBezTo>
                  <a:cubicBezTo>
                    <a:pt x="661" y="117"/>
                    <a:pt x="678" y="150"/>
                    <a:pt x="688" y="186"/>
                  </a:cubicBezTo>
                  <a:cubicBezTo>
                    <a:pt x="698" y="222"/>
                    <a:pt x="702" y="264"/>
                    <a:pt x="702" y="313"/>
                  </a:cubicBezTo>
                  <a:lnTo>
                    <a:pt x="702" y="713"/>
                  </a:lnTo>
                  <a:cubicBezTo>
                    <a:pt x="703" y="721"/>
                    <a:pt x="699" y="731"/>
                    <a:pt x="693" y="738"/>
                  </a:cubicBezTo>
                  <a:cubicBezTo>
                    <a:pt x="687" y="745"/>
                    <a:pt x="680" y="749"/>
                    <a:pt x="673" y="752"/>
                  </a:cubicBezTo>
                  <a:cubicBezTo>
                    <a:pt x="665" y="755"/>
                    <a:pt x="656" y="756"/>
                    <a:pt x="646" y="757"/>
                  </a:cubicBezTo>
                  <a:cubicBezTo>
                    <a:pt x="636" y="758"/>
                    <a:pt x="624" y="759"/>
                    <a:pt x="609" y="759"/>
                  </a:cubicBezTo>
                  <a:cubicBezTo>
                    <a:pt x="595" y="759"/>
                    <a:pt x="583" y="758"/>
                    <a:pt x="572" y="757"/>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8" name="Freeform 21">
              <a:extLst>
                <a:ext uri="{FF2B5EF4-FFF2-40B4-BE49-F238E27FC236}">
                  <a16:creationId xmlns:a16="http://schemas.microsoft.com/office/drawing/2014/main" id="{7AAE59F0-9097-3339-DA4E-842BBBAB3340}"/>
                </a:ext>
              </a:extLst>
            </p:cNvPr>
            <p:cNvSpPr>
              <a:spLocks noEditPoints="1"/>
            </p:cNvSpPr>
            <p:nvPr/>
          </p:nvSpPr>
          <p:spPr bwMode="gray">
            <a:xfrm>
              <a:off x="2553493" y="3337619"/>
              <a:ext cx="355600" cy="366713"/>
            </a:xfrm>
            <a:custGeom>
              <a:avLst/>
              <a:gdLst>
                <a:gd name="T0" fmla="*/ 560 w 748"/>
                <a:gd name="T1" fmla="*/ 297 h 769"/>
                <a:gd name="T2" fmla="*/ 518 w 748"/>
                <a:gd name="T3" fmla="*/ 188 h 769"/>
                <a:gd name="T4" fmla="*/ 382 w 748"/>
                <a:gd name="T5" fmla="*/ 141 h 769"/>
                <a:gd name="T6" fmla="*/ 300 w 748"/>
                <a:gd name="T7" fmla="*/ 156 h 769"/>
                <a:gd name="T8" fmla="*/ 243 w 748"/>
                <a:gd name="T9" fmla="*/ 195 h 769"/>
                <a:gd name="T10" fmla="*/ 207 w 748"/>
                <a:gd name="T11" fmla="*/ 252 h 769"/>
                <a:gd name="T12" fmla="*/ 194 w 748"/>
                <a:gd name="T13" fmla="*/ 297 h 769"/>
                <a:gd name="T14" fmla="*/ 560 w 748"/>
                <a:gd name="T15" fmla="*/ 297 h 769"/>
                <a:gd name="T16" fmla="*/ 233 w 748"/>
                <a:gd name="T17" fmla="*/ 745 h 769"/>
                <a:gd name="T18" fmla="*/ 105 w 748"/>
                <a:gd name="T19" fmla="*/ 673 h 769"/>
                <a:gd name="T20" fmla="*/ 26 w 748"/>
                <a:gd name="T21" fmla="*/ 552 h 769"/>
                <a:gd name="T22" fmla="*/ 0 w 748"/>
                <a:gd name="T23" fmla="*/ 388 h 769"/>
                <a:gd name="T24" fmla="*/ 27 w 748"/>
                <a:gd name="T25" fmla="*/ 227 h 769"/>
                <a:gd name="T26" fmla="*/ 106 w 748"/>
                <a:gd name="T27" fmla="*/ 104 h 769"/>
                <a:gd name="T28" fmla="*/ 230 w 748"/>
                <a:gd name="T29" fmla="*/ 27 h 769"/>
                <a:gd name="T30" fmla="*/ 389 w 748"/>
                <a:gd name="T31" fmla="*/ 0 h 769"/>
                <a:gd name="T32" fmla="*/ 551 w 748"/>
                <a:gd name="T33" fmla="*/ 26 h 769"/>
                <a:gd name="T34" fmla="*/ 663 w 748"/>
                <a:gd name="T35" fmla="*/ 99 h 769"/>
                <a:gd name="T36" fmla="*/ 728 w 748"/>
                <a:gd name="T37" fmla="*/ 206 h 769"/>
                <a:gd name="T38" fmla="*/ 748 w 748"/>
                <a:gd name="T39" fmla="*/ 334 h 769"/>
                <a:gd name="T40" fmla="*/ 748 w 748"/>
                <a:gd name="T41" fmla="*/ 356 h 769"/>
                <a:gd name="T42" fmla="*/ 722 w 748"/>
                <a:gd name="T43" fmla="*/ 416 h 769"/>
                <a:gd name="T44" fmla="*/ 670 w 748"/>
                <a:gd name="T45" fmla="*/ 432 h 769"/>
                <a:gd name="T46" fmla="*/ 192 w 748"/>
                <a:gd name="T47" fmla="*/ 432 h 769"/>
                <a:gd name="T48" fmla="*/ 204 w 748"/>
                <a:gd name="T49" fmla="*/ 501 h 769"/>
                <a:gd name="T50" fmla="*/ 241 w 748"/>
                <a:gd name="T51" fmla="*/ 566 h 769"/>
                <a:gd name="T52" fmla="*/ 309 w 748"/>
                <a:gd name="T53" fmla="*/ 609 h 769"/>
                <a:gd name="T54" fmla="*/ 418 w 748"/>
                <a:gd name="T55" fmla="*/ 624 h 769"/>
                <a:gd name="T56" fmla="*/ 510 w 748"/>
                <a:gd name="T57" fmla="*/ 617 h 769"/>
                <a:gd name="T58" fmla="*/ 581 w 748"/>
                <a:gd name="T59" fmla="*/ 600 h 769"/>
                <a:gd name="T60" fmla="*/ 631 w 748"/>
                <a:gd name="T61" fmla="*/ 583 h 769"/>
                <a:gd name="T62" fmla="*/ 669 w 748"/>
                <a:gd name="T63" fmla="*/ 574 h 769"/>
                <a:gd name="T64" fmla="*/ 691 w 748"/>
                <a:gd name="T65" fmla="*/ 580 h 769"/>
                <a:gd name="T66" fmla="*/ 708 w 748"/>
                <a:gd name="T67" fmla="*/ 598 h 769"/>
                <a:gd name="T68" fmla="*/ 714 w 748"/>
                <a:gd name="T69" fmla="*/ 619 h 769"/>
                <a:gd name="T70" fmla="*/ 716 w 748"/>
                <a:gd name="T71" fmla="*/ 644 h 769"/>
                <a:gd name="T72" fmla="*/ 715 w 748"/>
                <a:gd name="T73" fmla="*/ 664 h 769"/>
                <a:gd name="T74" fmla="*/ 712 w 748"/>
                <a:gd name="T75" fmla="*/ 679 h 769"/>
                <a:gd name="T76" fmla="*/ 705 w 748"/>
                <a:gd name="T77" fmla="*/ 696 h 769"/>
                <a:gd name="T78" fmla="*/ 693 w 748"/>
                <a:gd name="T79" fmla="*/ 709 h 769"/>
                <a:gd name="T80" fmla="*/ 659 w 748"/>
                <a:gd name="T81" fmla="*/ 726 h 769"/>
                <a:gd name="T82" fmla="*/ 596 w 748"/>
                <a:gd name="T83" fmla="*/ 745 h 769"/>
                <a:gd name="T84" fmla="*/ 510 w 748"/>
                <a:gd name="T85" fmla="*/ 762 h 769"/>
                <a:gd name="T86" fmla="*/ 405 w 748"/>
                <a:gd name="T87" fmla="*/ 769 h 769"/>
                <a:gd name="T88" fmla="*/ 233 w 748"/>
                <a:gd name="T89" fmla="*/ 74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8" h="769">
                  <a:moveTo>
                    <a:pt x="560" y="297"/>
                  </a:moveTo>
                  <a:cubicBezTo>
                    <a:pt x="558" y="249"/>
                    <a:pt x="544" y="214"/>
                    <a:pt x="518" y="188"/>
                  </a:cubicBezTo>
                  <a:cubicBezTo>
                    <a:pt x="489" y="158"/>
                    <a:pt x="446" y="141"/>
                    <a:pt x="382" y="141"/>
                  </a:cubicBezTo>
                  <a:cubicBezTo>
                    <a:pt x="350" y="141"/>
                    <a:pt x="323" y="146"/>
                    <a:pt x="300" y="156"/>
                  </a:cubicBezTo>
                  <a:cubicBezTo>
                    <a:pt x="277" y="166"/>
                    <a:pt x="258" y="179"/>
                    <a:pt x="243" y="195"/>
                  </a:cubicBezTo>
                  <a:cubicBezTo>
                    <a:pt x="227" y="211"/>
                    <a:pt x="215" y="230"/>
                    <a:pt x="207" y="252"/>
                  </a:cubicBezTo>
                  <a:cubicBezTo>
                    <a:pt x="201" y="267"/>
                    <a:pt x="197" y="281"/>
                    <a:pt x="194" y="297"/>
                  </a:cubicBezTo>
                  <a:lnTo>
                    <a:pt x="560" y="297"/>
                  </a:lnTo>
                  <a:close/>
                  <a:moveTo>
                    <a:pt x="233" y="745"/>
                  </a:moveTo>
                  <a:cubicBezTo>
                    <a:pt x="183" y="729"/>
                    <a:pt x="140" y="705"/>
                    <a:pt x="105" y="673"/>
                  </a:cubicBezTo>
                  <a:cubicBezTo>
                    <a:pt x="70" y="640"/>
                    <a:pt x="44" y="600"/>
                    <a:pt x="26" y="552"/>
                  </a:cubicBezTo>
                  <a:cubicBezTo>
                    <a:pt x="9" y="504"/>
                    <a:pt x="0" y="449"/>
                    <a:pt x="0" y="388"/>
                  </a:cubicBezTo>
                  <a:cubicBezTo>
                    <a:pt x="0" y="329"/>
                    <a:pt x="9" y="275"/>
                    <a:pt x="27" y="227"/>
                  </a:cubicBezTo>
                  <a:cubicBezTo>
                    <a:pt x="45" y="179"/>
                    <a:pt x="72" y="138"/>
                    <a:pt x="106" y="104"/>
                  </a:cubicBezTo>
                  <a:cubicBezTo>
                    <a:pt x="140" y="71"/>
                    <a:pt x="182" y="44"/>
                    <a:pt x="230" y="27"/>
                  </a:cubicBezTo>
                  <a:cubicBezTo>
                    <a:pt x="278" y="9"/>
                    <a:pt x="331" y="0"/>
                    <a:pt x="389" y="0"/>
                  </a:cubicBezTo>
                  <a:cubicBezTo>
                    <a:pt x="451" y="0"/>
                    <a:pt x="505" y="8"/>
                    <a:pt x="551" y="26"/>
                  </a:cubicBezTo>
                  <a:cubicBezTo>
                    <a:pt x="595" y="44"/>
                    <a:pt x="633" y="68"/>
                    <a:pt x="663" y="99"/>
                  </a:cubicBezTo>
                  <a:cubicBezTo>
                    <a:pt x="692" y="129"/>
                    <a:pt x="714" y="165"/>
                    <a:pt x="728" y="206"/>
                  </a:cubicBezTo>
                  <a:cubicBezTo>
                    <a:pt x="741" y="246"/>
                    <a:pt x="748" y="289"/>
                    <a:pt x="748" y="334"/>
                  </a:cubicBezTo>
                  <a:lnTo>
                    <a:pt x="748" y="356"/>
                  </a:lnTo>
                  <a:cubicBezTo>
                    <a:pt x="748" y="379"/>
                    <a:pt x="740" y="402"/>
                    <a:pt x="722" y="416"/>
                  </a:cubicBezTo>
                  <a:cubicBezTo>
                    <a:pt x="707" y="426"/>
                    <a:pt x="689" y="432"/>
                    <a:pt x="670" y="432"/>
                  </a:cubicBezTo>
                  <a:lnTo>
                    <a:pt x="192" y="432"/>
                  </a:lnTo>
                  <a:cubicBezTo>
                    <a:pt x="194" y="458"/>
                    <a:pt x="198" y="480"/>
                    <a:pt x="204" y="501"/>
                  </a:cubicBezTo>
                  <a:cubicBezTo>
                    <a:pt x="211" y="527"/>
                    <a:pt x="224" y="548"/>
                    <a:pt x="241" y="566"/>
                  </a:cubicBezTo>
                  <a:cubicBezTo>
                    <a:pt x="258" y="584"/>
                    <a:pt x="280" y="598"/>
                    <a:pt x="309" y="609"/>
                  </a:cubicBezTo>
                  <a:cubicBezTo>
                    <a:pt x="338" y="618"/>
                    <a:pt x="373" y="624"/>
                    <a:pt x="418" y="624"/>
                  </a:cubicBezTo>
                  <a:cubicBezTo>
                    <a:pt x="453" y="624"/>
                    <a:pt x="484" y="622"/>
                    <a:pt x="510" y="617"/>
                  </a:cubicBezTo>
                  <a:cubicBezTo>
                    <a:pt x="538" y="612"/>
                    <a:pt x="562" y="606"/>
                    <a:pt x="581" y="600"/>
                  </a:cubicBezTo>
                  <a:cubicBezTo>
                    <a:pt x="602" y="594"/>
                    <a:pt x="618" y="588"/>
                    <a:pt x="631" y="583"/>
                  </a:cubicBezTo>
                  <a:cubicBezTo>
                    <a:pt x="645" y="578"/>
                    <a:pt x="657" y="575"/>
                    <a:pt x="669" y="574"/>
                  </a:cubicBezTo>
                  <a:cubicBezTo>
                    <a:pt x="677" y="574"/>
                    <a:pt x="685" y="576"/>
                    <a:pt x="691" y="580"/>
                  </a:cubicBezTo>
                  <a:cubicBezTo>
                    <a:pt x="699" y="584"/>
                    <a:pt x="705" y="590"/>
                    <a:pt x="708" y="598"/>
                  </a:cubicBezTo>
                  <a:cubicBezTo>
                    <a:pt x="711" y="604"/>
                    <a:pt x="713" y="611"/>
                    <a:pt x="714" y="619"/>
                  </a:cubicBezTo>
                  <a:cubicBezTo>
                    <a:pt x="715" y="627"/>
                    <a:pt x="716" y="635"/>
                    <a:pt x="716" y="644"/>
                  </a:cubicBezTo>
                  <a:cubicBezTo>
                    <a:pt x="716" y="652"/>
                    <a:pt x="716" y="658"/>
                    <a:pt x="715" y="664"/>
                  </a:cubicBezTo>
                  <a:cubicBezTo>
                    <a:pt x="714" y="669"/>
                    <a:pt x="713" y="674"/>
                    <a:pt x="712" y="679"/>
                  </a:cubicBezTo>
                  <a:cubicBezTo>
                    <a:pt x="711" y="685"/>
                    <a:pt x="708" y="691"/>
                    <a:pt x="705" y="696"/>
                  </a:cubicBezTo>
                  <a:cubicBezTo>
                    <a:pt x="702" y="701"/>
                    <a:pt x="697" y="706"/>
                    <a:pt x="693" y="709"/>
                  </a:cubicBezTo>
                  <a:cubicBezTo>
                    <a:pt x="683" y="717"/>
                    <a:pt x="675" y="720"/>
                    <a:pt x="659" y="726"/>
                  </a:cubicBezTo>
                  <a:cubicBezTo>
                    <a:pt x="642" y="733"/>
                    <a:pt x="621" y="739"/>
                    <a:pt x="596" y="745"/>
                  </a:cubicBezTo>
                  <a:cubicBezTo>
                    <a:pt x="571" y="751"/>
                    <a:pt x="542" y="757"/>
                    <a:pt x="510" y="762"/>
                  </a:cubicBezTo>
                  <a:cubicBezTo>
                    <a:pt x="477" y="766"/>
                    <a:pt x="442" y="769"/>
                    <a:pt x="405" y="769"/>
                  </a:cubicBezTo>
                  <a:cubicBezTo>
                    <a:pt x="340" y="769"/>
                    <a:pt x="283" y="761"/>
                    <a:pt x="233" y="745"/>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9" name="Freeform 22">
              <a:extLst>
                <a:ext uri="{FF2B5EF4-FFF2-40B4-BE49-F238E27FC236}">
                  <a16:creationId xmlns:a16="http://schemas.microsoft.com/office/drawing/2014/main" id="{6BF552A5-1A8C-A780-9985-92BCAD9FFB7F}"/>
                </a:ext>
              </a:extLst>
            </p:cNvPr>
            <p:cNvSpPr>
              <a:spLocks/>
            </p:cNvSpPr>
            <p:nvPr/>
          </p:nvSpPr>
          <p:spPr bwMode="gray">
            <a:xfrm>
              <a:off x="2956718" y="3258244"/>
              <a:ext cx="258763" cy="444500"/>
            </a:xfrm>
            <a:custGeom>
              <a:avLst/>
              <a:gdLst>
                <a:gd name="T0" fmla="*/ 272 w 544"/>
                <a:gd name="T1" fmla="*/ 918 h 933"/>
                <a:gd name="T2" fmla="*/ 193 w 544"/>
                <a:gd name="T3" fmla="*/ 872 h 933"/>
                <a:gd name="T4" fmla="*/ 147 w 544"/>
                <a:gd name="T5" fmla="*/ 793 h 933"/>
                <a:gd name="T6" fmla="*/ 134 w 544"/>
                <a:gd name="T7" fmla="*/ 687 h 933"/>
                <a:gd name="T8" fmla="*/ 134 w 544"/>
                <a:gd name="T9" fmla="*/ 326 h 933"/>
                <a:gd name="T10" fmla="*/ 51 w 544"/>
                <a:gd name="T11" fmla="*/ 326 h 933"/>
                <a:gd name="T12" fmla="*/ 11 w 544"/>
                <a:gd name="T13" fmla="*/ 304 h 933"/>
                <a:gd name="T14" fmla="*/ 0 w 544"/>
                <a:gd name="T15" fmla="*/ 253 h 933"/>
                <a:gd name="T16" fmla="*/ 2 w 544"/>
                <a:gd name="T17" fmla="*/ 225 h 933"/>
                <a:gd name="T18" fmla="*/ 10 w 544"/>
                <a:gd name="T19" fmla="*/ 203 h 933"/>
                <a:gd name="T20" fmla="*/ 30 w 544"/>
                <a:gd name="T21" fmla="*/ 185 h 933"/>
                <a:gd name="T22" fmla="*/ 52 w 544"/>
                <a:gd name="T23" fmla="*/ 180 h 933"/>
                <a:gd name="T24" fmla="*/ 134 w 544"/>
                <a:gd name="T25" fmla="*/ 180 h 933"/>
                <a:gd name="T26" fmla="*/ 134 w 544"/>
                <a:gd name="T27" fmla="*/ 47 h 933"/>
                <a:gd name="T28" fmla="*/ 141 w 544"/>
                <a:gd name="T29" fmla="*/ 25 h 933"/>
                <a:gd name="T30" fmla="*/ 163 w 544"/>
                <a:gd name="T31" fmla="*/ 8 h 933"/>
                <a:gd name="T32" fmla="*/ 191 w 544"/>
                <a:gd name="T33" fmla="*/ 2 h 933"/>
                <a:gd name="T34" fmla="*/ 227 w 544"/>
                <a:gd name="T35" fmla="*/ 0 h 933"/>
                <a:gd name="T36" fmla="*/ 264 w 544"/>
                <a:gd name="T37" fmla="*/ 2 h 933"/>
                <a:gd name="T38" fmla="*/ 292 w 544"/>
                <a:gd name="T39" fmla="*/ 8 h 933"/>
                <a:gd name="T40" fmla="*/ 312 w 544"/>
                <a:gd name="T41" fmla="*/ 23 h 933"/>
                <a:gd name="T42" fmla="*/ 321 w 544"/>
                <a:gd name="T43" fmla="*/ 47 h 933"/>
                <a:gd name="T44" fmla="*/ 321 w 544"/>
                <a:gd name="T45" fmla="*/ 180 h 933"/>
                <a:gd name="T46" fmla="*/ 493 w 544"/>
                <a:gd name="T47" fmla="*/ 180 h 933"/>
                <a:gd name="T48" fmla="*/ 515 w 544"/>
                <a:gd name="T49" fmla="*/ 185 h 933"/>
                <a:gd name="T50" fmla="*/ 533 w 544"/>
                <a:gd name="T51" fmla="*/ 202 h 933"/>
                <a:gd name="T52" fmla="*/ 542 w 544"/>
                <a:gd name="T53" fmla="*/ 226 h 933"/>
                <a:gd name="T54" fmla="*/ 544 w 544"/>
                <a:gd name="T55" fmla="*/ 253 h 933"/>
                <a:gd name="T56" fmla="*/ 533 w 544"/>
                <a:gd name="T57" fmla="*/ 304 h 933"/>
                <a:gd name="T58" fmla="*/ 493 w 544"/>
                <a:gd name="T59" fmla="*/ 326 h 933"/>
                <a:gd name="T60" fmla="*/ 321 w 544"/>
                <a:gd name="T61" fmla="*/ 326 h 933"/>
                <a:gd name="T62" fmla="*/ 321 w 544"/>
                <a:gd name="T63" fmla="*/ 670 h 933"/>
                <a:gd name="T64" fmla="*/ 340 w 544"/>
                <a:gd name="T65" fmla="*/ 759 h 933"/>
                <a:gd name="T66" fmla="*/ 404 w 544"/>
                <a:gd name="T67" fmla="*/ 783 h 933"/>
                <a:gd name="T68" fmla="*/ 433 w 544"/>
                <a:gd name="T69" fmla="*/ 781 h 933"/>
                <a:gd name="T70" fmla="*/ 459 w 544"/>
                <a:gd name="T71" fmla="*/ 774 h 933"/>
                <a:gd name="T72" fmla="*/ 478 w 544"/>
                <a:gd name="T73" fmla="*/ 768 h 933"/>
                <a:gd name="T74" fmla="*/ 501 w 544"/>
                <a:gd name="T75" fmla="*/ 763 h 933"/>
                <a:gd name="T76" fmla="*/ 520 w 544"/>
                <a:gd name="T77" fmla="*/ 767 h 933"/>
                <a:gd name="T78" fmla="*/ 537 w 544"/>
                <a:gd name="T79" fmla="*/ 786 h 933"/>
                <a:gd name="T80" fmla="*/ 542 w 544"/>
                <a:gd name="T81" fmla="*/ 804 h 933"/>
                <a:gd name="T82" fmla="*/ 544 w 544"/>
                <a:gd name="T83" fmla="*/ 831 h 933"/>
                <a:gd name="T84" fmla="*/ 540 w 544"/>
                <a:gd name="T85" fmla="*/ 870 h 933"/>
                <a:gd name="T86" fmla="*/ 522 w 544"/>
                <a:gd name="T87" fmla="*/ 900 h 933"/>
                <a:gd name="T88" fmla="*/ 495 w 544"/>
                <a:gd name="T89" fmla="*/ 916 h 933"/>
                <a:gd name="T90" fmla="*/ 460 w 544"/>
                <a:gd name="T91" fmla="*/ 925 h 933"/>
                <a:gd name="T92" fmla="*/ 422 w 544"/>
                <a:gd name="T93" fmla="*/ 931 h 933"/>
                <a:gd name="T94" fmla="*/ 380 w 544"/>
                <a:gd name="T95" fmla="*/ 933 h 933"/>
                <a:gd name="T96" fmla="*/ 272 w 544"/>
                <a:gd name="T97" fmla="*/ 91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4" h="933">
                  <a:moveTo>
                    <a:pt x="272" y="918"/>
                  </a:moveTo>
                  <a:cubicBezTo>
                    <a:pt x="240" y="909"/>
                    <a:pt x="213" y="893"/>
                    <a:pt x="193" y="872"/>
                  </a:cubicBezTo>
                  <a:cubicBezTo>
                    <a:pt x="171" y="851"/>
                    <a:pt x="157" y="824"/>
                    <a:pt x="147" y="793"/>
                  </a:cubicBezTo>
                  <a:cubicBezTo>
                    <a:pt x="139" y="762"/>
                    <a:pt x="134" y="727"/>
                    <a:pt x="134" y="687"/>
                  </a:cubicBezTo>
                  <a:lnTo>
                    <a:pt x="134" y="326"/>
                  </a:lnTo>
                  <a:lnTo>
                    <a:pt x="51" y="326"/>
                  </a:lnTo>
                  <a:cubicBezTo>
                    <a:pt x="35" y="327"/>
                    <a:pt x="19" y="317"/>
                    <a:pt x="11" y="304"/>
                  </a:cubicBezTo>
                  <a:cubicBezTo>
                    <a:pt x="2" y="290"/>
                    <a:pt x="0" y="273"/>
                    <a:pt x="0" y="253"/>
                  </a:cubicBezTo>
                  <a:cubicBezTo>
                    <a:pt x="0" y="243"/>
                    <a:pt x="0" y="234"/>
                    <a:pt x="2" y="225"/>
                  </a:cubicBezTo>
                  <a:cubicBezTo>
                    <a:pt x="4" y="217"/>
                    <a:pt x="6" y="210"/>
                    <a:pt x="10" y="203"/>
                  </a:cubicBezTo>
                  <a:cubicBezTo>
                    <a:pt x="14" y="196"/>
                    <a:pt x="21" y="189"/>
                    <a:pt x="30" y="185"/>
                  </a:cubicBezTo>
                  <a:cubicBezTo>
                    <a:pt x="37" y="181"/>
                    <a:pt x="44" y="180"/>
                    <a:pt x="52" y="180"/>
                  </a:cubicBezTo>
                  <a:lnTo>
                    <a:pt x="134" y="180"/>
                  </a:lnTo>
                  <a:lnTo>
                    <a:pt x="134" y="47"/>
                  </a:lnTo>
                  <a:cubicBezTo>
                    <a:pt x="134" y="39"/>
                    <a:pt x="137" y="31"/>
                    <a:pt x="141" y="25"/>
                  </a:cubicBezTo>
                  <a:cubicBezTo>
                    <a:pt x="147" y="16"/>
                    <a:pt x="155" y="11"/>
                    <a:pt x="163" y="8"/>
                  </a:cubicBezTo>
                  <a:cubicBezTo>
                    <a:pt x="171" y="5"/>
                    <a:pt x="180" y="3"/>
                    <a:pt x="191" y="2"/>
                  </a:cubicBezTo>
                  <a:cubicBezTo>
                    <a:pt x="201" y="1"/>
                    <a:pt x="213" y="0"/>
                    <a:pt x="227" y="0"/>
                  </a:cubicBezTo>
                  <a:cubicBezTo>
                    <a:pt x="242" y="0"/>
                    <a:pt x="254" y="1"/>
                    <a:pt x="264" y="2"/>
                  </a:cubicBezTo>
                  <a:cubicBezTo>
                    <a:pt x="275" y="3"/>
                    <a:pt x="284" y="5"/>
                    <a:pt x="292" y="8"/>
                  </a:cubicBezTo>
                  <a:cubicBezTo>
                    <a:pt x="299" y="12"/>
                    <a:pt x="306" y="16"/>
                    <a:pt x="312" y="23"/>
                  </a:cubicBezTo>
                  <a:cubicBezTo>
                    <a:pt x="317" y="29"/>
                    <a:pt x="321" y="38"/>
                    <a:pt x="321" y="47"/>
                  </a:cubicBezTo>
                  <a:lnTo>
                    <a:pt x="321" y="180"/>
                  </a:lnTo>
                  <a:lnTo>
                    <a:pt x="493" y="180"/>
                  </a:lnTo>
                  <a:cubicBezTo>
                    <a:pt x="500" y="180"/>
                    <a:pt x="508" y="181"/>
                    <a:pt x="515" y="185"/>
                  </a:cubicBezTo>
                  <a:cubicBezTo>
                    <a:pt x="523" y="189"/>
                    <a:pt x="529" y="196"/>
                    <a:pt x="533" y="202"/>
                  </a:cubicBezTo>
                  <a:cubicBezTo>
                    <a:pt x="538" y="210"/>
                    <a:pt x="540" y="218"/>
                    <a:pt x="542" y="226"/>
                  </a:cubicBezTo>
                  <a:cubicBezTo>
                    <a:pt x="544" y="234"/>
                    <a:pt x="544" y="244"/>
                    <a:pt x="544" y="253"/>
                  </a:cubicBezTo>
                  <a:cubicBezTo>
                    <a:pt x="544" y="273"/>
                    <a:pt x="542" y="289"/>
                    <a:pt x="533" y="304"/>
                  </a:cubicBezTo>
                  <a:cubicBezTo>
                    <a:pt x="525" y="317"/>
                    <a:pt x="509" y="327"/>
                    <a:pt x="493" y="326"/>
                  </a:cubicBezTo>
                  <a:lnTo>
                    <a:pt x="321" y="326"/>
                  </a:lnTo>
                  <a:lnTo>
                    <a:pt x="321" y="670"/>
                  </a:lnTo>
                  <a:cubicBezTo>
                    <a:pt x="321" y="712"/>
                    <a:pt x="328" y="742"/>
                    <a:pt x="340" y="759"/>
                  </a:cubicBezTo>
                  <a:cubicBezTo>
                    <a:pt x="350" y="774"/>
                    <a:pt x="368" y="783"/>
                    <a:pt x="404" y="783"/>
                  </a:cubicBezTo>
                  <a:cubicBezTo>
                    <a:pt x="415" y="783"/>
                    <a:pt x="425" y="782"/>
                    <a:pt x="433" y="781"/>
                  </a:cubicBezTo>
                  <a:cubicBezTo>
                    <a:pt x="443" y="778"/>
                    <a:pt x="451" y="776"/>
                    <a:pt x="459" y="774"/>
                  </a:cubicBezTo>
                  <a:lnTo>
                    <a:pt x="478" y="768"/>
                  </a:lnTo>
                  <a:cubicBezTo>
                    <a:pt x="485" y="765"/>
                    <a:pt x="493" y="763"/>
                    <a:pt x="501" y="763"/>
                  </a:cubicBezTo>
                  <a:cubicBezTo>
                    <a:pt x="508" y="763"/>
                    <a:pt x="514" y="765"/>
                    <a:pt x="520" y="767"/>
                  </a:cubicBezTo>
                  <a:cubicBezTo>
                    <a:pt x="528" y="771"/>
                    <a:pt x="534" y="779"/>
                    <a:pt x="537" y="786"/>
                  </a:cubicBezTo>
                  <a:cubicBezTo>
                    <a:pt x="539" y="792"/>
                    <a:pt x="541" y="798"/>
                    <a:pt x="542" y="804"/>
                  </a:cubicBezTo>
                  <a:cubicBezTo>
                    <a:pt x="544" y="813"/>
                    <a:pt x="544" y="821"/>
                    <a:pt x="544" y="831"/>
                  </a:cubicBezTo>
                  <a:cubicBezTo>
                    <a:pt x="544" y="846"/>
                    <a:pt x="543" y="859"/>
                    <a:pt x="540" y="870"/>
                  </a:cubicBezTo>
                  <a:cubicBezTo>
                    <a:pt x="537" y="882"/>
                    <a:pt x="532" y="892"/>
                    <a:pt x="522" y="900"/>
                  </a:cubicBezTo>
                  <a:cubicBezTo>
                    <a:pt x="515" y="907"/>
                    <a:pt x="506" y="911"/>
                    <a:pt x="495" y="916"/>
                  </a:cubicBezTo>
                  <a:cubicBezTo>
                    <a:pt x="485" y="920"/>
                    <a:pt x="473" y="923"/>
                    <a:pt x="460" y="925"/>
                  </a:cubicBezTo>
                  <a:cubicBezTo>
                    <a:pt x="448" y="927"/>
                    <a:pt x="435" y="929"/>
                    <a:pt x="422" y="931"/>
                  </a:cubicBezTo>
                  <a:cubicBezTo>
                    <a:pt x="408" y="932"/>
                    <a:pt x="394" y="933"/>
                    <a:pt x="380" y="933"/>
                  </a:cubicBezTo>
                  <a:cubicBezTo>
                    <a:pt x="339" y="933"/>
                    <a:pt x="303" y="928"/>
                    <a:pt x="272" y="918"/>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0" name="Freeform 23">
              <a:extLst>
                <a:ext uri="{FF2B5EF4-FFF2-40B4-BE49-F238E27FC236}">
                  <a16:creationId xmlns:a16="http://schemas.microsoft.com/office/drawing/2014/main" id="{CB3CDBD8-E1FC-408F-4BDD-D1458EAA76FE}"/>
                </a:ext>
              </a:extLst>
            </p:cNvPr>
            <p:cNvSpPr>
              <a:spLocks/>
            </p:cNvSpPr>
            <p:nvPr/>
          </p:nvSpPr>
          <p:spPr bwMode="gray">
            <a:xfrm>
              <a:off x="3380580" y="3337619"/>
              <a:ext cx="279400" cy="366713"/>
            </a:xfrm>
            <a:custGeom>
              <a:avLst/>
              <a:gdLst>
                <a:gd name="T0" fmla="*/ 183 w 586"/>
                <a:gd name="T1" fmla="*/ 763 h 769"/>
                <a:gd name="T2" fmla="*/ 113 w 586"/>
                <a:gd name="T3" fmla="*/ 748 h 769"/>
                <a:gd name="T4" fmla="*/ 61 w 586"/>
                <a:gd name="T5" fmla="*/ 730 h 769"/>
                <a:gd name="T6" fmla="*/ 27 w 586"/>
                <a:gd name="T7" fmla="*/ 710 h 769"/>
                <a:gd name="T8" fmla="*/ 5 w 586"/>
                <a:gd name="T9" fmla="*/ 678 h 769"/>
                <a:gd name="T10" fmla="*/ 0 w 586"/>
                <a:gd name="T11" fmla="*/ 636 h 769"/>
                <a:gd name="T12" fmla="*/ 2 w 586"/>
                <a:gd name="T13" fmla="*/ 608 h 769"/>
                <a:gd name="T14" fmla="*/ 8 w 586"/>
                <a:gd name="T15" fmla="*/ 588 h 769"/>
                <a:gd name="T16" fmla="*/ 25 w 586"/>
                <a:gd name="T17" fmla="*/ 568 h 769"/>
                <a:gd name="T18" fmla="*/ 47 w 586"/>
                <a:gd name="T19" fmla="*/ 563 h 769"/>
                <a:gd name="T20" fmla="*/ 86 w 586"/>
                <a:gd name="T21" fmla="*/ 575 h 769"/>
                <a:gd name="T22" fmla="*/ 129 w 586"/>
                <a:gd name="T23" fmla="*/ 596 h 769"/>
                <a:gd name="T24" fmla="*/ 188 w 586"/>
                <a:gd name="T25" fmla="*/ 616 h 769"/>
                <a:gd name="T26" fmla="*/ 266 w 586"/>
                <a:gd name="T27" fmla="*/ 625 h 769"/>
                <a:gd name="T28" fmla="*/ 325 w 586"/>
                <a:gd name="T29" fmla="*/ 619 h 769"/>
                <a:gd name="T30" fmla="*/ 368 w 586"/>
                <a:gd name="T31" fmla="*/ 603 h 769"/>
                <a:gd name="T32" fmla="*/ 392 w 586"/>
                <a:gd name="T33" fmla="*/ 579 h 769"/>
                <a:gd name="T34" fmla="*/ 401 w 586"/>
                <a:gd name="T35" fmla="*/ 544 h 769"/>
                <a:gd name="T36" fmla="*/ 390 w 586"/>
                <a:gd name="T37" fmla="*/ 512 h 769"/>
                <a:gd name="T38" fmla="*/ 353 w 586"/>
                <a:gd name="T39" fmla="*/ 484 h 769"/>
                <a:gd name="T40" fmla="*/ 296 w 586"/>
                <a:gd name="T41" fmla="*/ 460 h 769"/>
                <a:gd name="T42" fmla="*/ 226 w 586"/>
                <a:gd name="T43" fmla="*/ 436 h 769"/>
                <a:gd name="T44" fmla="*/ 154 w 586"/>
                <a:gd name="T45" fmla="*/ 407 h 769"/>
                <a:gd name="T46" fmla="*/ 87 w 586"/>
                <a:gd name="T47" fmla="*/ 365 h 769"/>
                <a:gd name="T48" fmla="*/ 38 w 586"/>
                <a:gd name="T49" fmla="*/ 304 h 769"/>
                <a:gd name="T50" fmla="*/ 18 w 586"/>
                <a:gd name="T51" fmla="*/ 218 h 769"/>
                <a:gd name="T52" fmla="*/ 38 w 586"/>
                <a:gd name="T53" fmla="*/ 134 h 769"/>
                <a:gd name="T54" fmla="*/ 97 w 586"/>
                <a:gd name="T55" fmla="*/ 63 h 769"/>
                <a:gd name="T56" fmla="*/ 191 w 586"/>
                <a:gd name="T57" fmla="*/ 17 h 769"/>
                <a:gd name="T58" fmla="*/ 319 w 586"/>
                <a:gd name="T59" fmla="*/ 0 h 769"/>
                <a:gd name="T60" fmla="*/ 384 w 586"/>
                <a:gd name="T61" fmla="*/ 5 h 769"/>
                <a:gd name="T62" fmla="*/ 441 w 586"/>
                <a:gd name="T63" fmla="*/ 16 h 769"/>
                <a:gd name="T64" fmla="*/ 487 w 586"/>
                <a:gd name="T65" fmla="*/ 32 h 769"/>
                <a:gd name="T66" fmla="*/ 516 w 586"/>
                <a:gd name="T67" fmla="*/ 47 h 769"/>
                <a:gd name="T68" fmla="*/ 535 w 586"/>
                <a:gd name="T69" fmla="*/ 64 h 769"/>
                <a:gd name="T70" fmla="*/ 542 w 586"/>
                <a:gd name="T71" fmla="*/ 81 h 769"/>
                <a:gd name="T72" fmla="*/ 545 w 586"/>
                <a:gd name="T73" fmla="*/ 96 h 769"/>
                <a:gd name="T74" fmla="*/ 547 w 586"/>
                <a:gd name="T75" fmla="*/ 120 h 769"/>
                <a:gd name="T76" fmla="*/ 545 w 586"/>
                <a:gd name="T77" fmla="*/ 144 h 769"/>
                <a:gd name="T78" fmla="*/ 539 w 586"/>
                <a:gd name="T79" fmla="*/ 167 h 769"/>
                <a:gd name="T80" fmla="*/ 523 w 586"/>
                <a:gd name="T81" fmla="*/ 185 h 769"/>
                <a:gd name="T82" fmla="*/ 501 w 586"/>
                <a:gd name="T83" fmla="*/ 190 h 769"/>
                <a:gd name="T84" fmla="*/ 468 w 586"/>
                <a:gd name="T85" fmla="*/ 180 h 769"/>
                <a:gd name="T86" fmla="*/ 433 w 586"/>
                <a:gd name="T87" fmla="*/ 164 h 769"/>
                <a:gd name="T88" fmla="*/ 382 w 586"/>
                <a:gd name="T89" fmla="*/ 147 h 769"/>
                <a:gd name="T90" fmla="*/ 318 w 586"/>
                <a:gd name="T91" fmla="*/ 140 h 769"/>
                <a:gd name="T92" fmla="*/ 261 w 586"/>
                <a:gd name="T93" fmla="*/ 146 h 769"/>
                <a:gd name="T94" fmla="*/ 225 w 586"/>
                <a:gd name="T95" fmla="*/ 162 h 769"/>
                <a:gd name="T96" fmla="*/ 205 w 586"/>
                <a:gd name="T97" fmla="*/ 184 h 769"/>
                <a:gd name="T98" fmla="*/ 199 w 586"/>
                <a:gd name="T99" fmla="*/ 212 h 769"/>
                <a:gd name="T100" fmla="*/ 210 w 586"/>
                <a:gd name="T101" fmla="*/ 244 h 769"/>
                <a:gd name="T102" fmla="*/ 247 w 586"/>
                <a:gd name="T103" fmla="*/ 273 h 769"/>
                <a:gd name="T104" fmla="*/ 306 w 586"/>
                <a:gd name="T105" fmla="*/ 297 h 769"/>
                <a:gd name="T106" fmla="*/ 377 w 586"/>
                <a:gd name="T107" fmla="*/ 322 h 769"/>
                <a:gd name="T108" fmla="*/ 449 w 586"/>
                <a:gd name="T109" fmla="*/ 350 h 769"/>
                <a:gd name="T110" fmla="*/ 517 w 586"/>
                <a:gd name="T111" fmla="*/ 390 h 769"/>
                <a:gd name="T112" fmla="*/ 566 w 586"/>
                <a:gd name="T113" fmla="*/ 450 h 769"/>
                <a:gd name="T114" fmla="*/ 586 w 586"/>
                <a:gd name="T115" fmla="*/ 534 h 769"/>
                <a:gd name="T116" fmla="*/ 561 w 586"/>
                <a:gd name="T117" fmla="*/ 635 h 769"/>
                <a:gd name="T118" fmla="*/ 492 w 586"/>
                <a:gd name="T119" fmla="*/ 710 h 769"/>
                <a:gd name="T120" fmla="*/ 390 w 586"/>
                <a:gd name="T121" fmla="*/ 754 h 769"/>
                <a:gd name="T122" fmla="*/ 264 w 586"/>
                <a:gd name="T123" fmla="*/ 769 h 769"/>
                <a:gd name="T124" fmla="*/ 183 w 586"/>
                <a:gd name="T125" fmla="*/ 76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769">
                  <a:moveTo>
                    <a:pt x="183" y="763"/>
                  </a:moveTo>
                  <a:cubicBezTo>
                    <a:pt x="157" y="759"/>
                    <a:pt x="134" y="754"/>
                    <a:pt x="113" y="748"/>
                  </a:cubicBezTo>
                  <a:cubicBezTo>
                    <a:pt x="93" y="743"/>
                    <a:pt x="76" y="736"/>
                    <a:pt x="61" y="730"/>
                  </a:cubicBezTo>
                  <a:cubicBezTo>
                    <a:pt x="46" y="723"/>
                    <a:pt x="35" y="717"/>
                    <a:pt x="27" y="710"/>
                  </a:cubicBezTo>
                  <a:cubicBezTo>
                    <a:pt x="16" y="702"/>
                    <a:pt x="9" y="691"/>
                    <a:pt x="5" y="678"/>
                  </a:cubicBezTo>
                  <a:cubicBezTo>
                    <a:pt x="1" y="666"/>
                    <a:pt x="0" y="652"/>
                    <a:pt x="0" y="636"/>
                  </a:cubicBezTo>
                  <a:cubicBezTo>
                    <a:pt x="0" y="625"/>
                    <a:pt x="0" y="617"/>
                    <a:pt x="2" y="608"/>
                  </a:cubicBezTo>
                  <a:cubicBezTo>
                    <a:pt x="3" y="601"/>
                    <a:pt x="5" y="594"/>
                    <a:pt x="8" y="588"/>
                  </a:cubicBezTo>
                  <a:cubicBezTo>
                    <a:pt x="11" y="580"/>
                    <a:pt x="17" y="573"/>
                    <a:pt x="25" y="568"/>
                  </a:cubicBezTo>
                  <a:cubicBezTo>
                    <a:pt x="32" y="564"/>
                    <a:pt x="39" y="563"/>
                    <a:pt x="47" y="563"/>
                  </a:cubicBezTo>
                  <a:cubicBezTo>
                    <a:pt x="61" y="563"/>
                    <a:pt x="72" y="568"/>
                    <a:pt x="86" y="575"/>
                  </a:cubicBezTo>
                  <a:cubicBezTo>
                    <a:pt x="97" y="581"/>
                    <a:pt x="111" y="588"/>
                    <a:pt x="129" y="596"/>
                  </a:cubicBezTo>
                  <a:cubicBezTo>
                    <a:pt x="145" y="603"/>
                    <a:pt x="165" y="610"/>
                    <a:pt x="188" y="616"/>
                  </a:cubicBezTo>
                  <a:cubicBezTo>
                    <a:pt x="210" y="622"/>
                    <a:pt x="236" y="625"/>
                    <a:pt x="266" y="625"/>
                  </a:cubicBezTo>
                  <a:cubicBezTo>
                    <a:pt x="288" y="625"/>
                    <a:pt x="308" y="623"/>
                    <a:pt x="325" y="619"/>
                  </a:cubicBezTo>
                  <a:cubicBezTo>
                    <a:pt x="342" y="616"/>
                    <a:pt x="356" y="610"/>
                    <a:pt x="368" y="603"/>
                  </a:cubicBezTo>
                  <a:cubicBezTo>
                    <a:pt x="379" y="596"/>
                    <a:pt x="387" y="588"/>
                    <a:pt x="392" y="579"/>
                  </a:cubicBezTo>
                  <a:cubicBezTo>
                    <a:pt x="398" y="570"/>
                    <a:pt x="401" y="558"/>
                    <a:pt x="401" y="544"/>
                  </a:cubicBezTo>
                  <a:cubicBezTo>
                    <a:pt x="401" y="530"/>
                    <a:pt x="397" y="521"/>
                    <a:pt x="390" y="512"/>
                  </a:cubicBezTo>
                  <a:cubicBezTo>
                    <a:pt x="381" y="502"/>
                    <a:pt x="369" y="493"/>
                    <a:pt x="353" y="484"/>
                  </a:cubicBezTo>
                  <a:cubicBezTo>
                    <a:pt x="336" y="475"/>
                    <a:pt x="317" y="467"/>
                    <a:pt x="296" y="460"/>
                  </a:cubicBezTo>
                  <a:lnTo>
                    <a:pt x="226" y="436"/>
                  </a:lnTo>
                  <a:cubicBezTo>
                    <a:pt x="201" y="428"/>
                    <a:pt x="177" y="418"/>
                    <a:pt x="154" y="407"/>
                  </a:cubicBezTo>
                  <a:cubicBezTo>
                    <a:pt x="129" y="396"/>
                    <a:pt x="107" y="382"/>
                    <a:pt x="87" y="365"/>
                  </a:cubicBezTo>
                  <a:cubicBezTo>
                    <a:pt x="66" y="349"/>
                    <a:pt x="50" y="328"/>
                    <a:pt x="38" y="304"/>
                  </a:cubicBezTo>
                  <a:cubicBezTo>
                    <a:pt x="24" y="279"/>
                    <a:pt x="18" y="250"/>
                    <a:pt x="18" y="218"/>
                  </a:cubicBezTo>
                  <a:cubicBezTo>
                    <a:pt x="18" y="189"/>
                    <a:pt x="25" y="160"/>
                    <a:pt x="38" y="134"/>
                  </a:cubicBezTo>
                  <a:cubicBezTo>
                    <a:pt x="51" y="107"/>
                    <a:pt x="71" y="83"/>
                    <a:pt x="97" y="63"/>
                  </a:cubicBezTo>
                  <a:cubicBezTo>
                    <a:pt x="123" y="44"/>
                    <a:pt x="154" y="29"/>
                    <a:pt x="191" y="17"/>
                  </a:cubicBezTo>
                  <a:cubicBezTo>
                    <a:pt x="228" y="6"/>
                    <a:pt x="271" y="0"/>
                    <a:pt x="319" y="0"/>
                  </a:cubicBezTo>
                  <a:cubicBezTo>
                    <a:pt x="341" y="0"/>
                    <a:pt x="362" y="2"/>
                    <a:pt x="384" y="5"/>
                  </a:cubicBezTo>
                  <a:cubicBezTo>
                    <a:pt x="405" y="8"/>
                    <a:pt x="424" y="11"/>
                    <a:pt x="441" y="16"/>
                  </a:cubicBezTo>
                  <a:cubicBezTo>
                    <a:pt x="458" y="21"/>
                    <a:pt x="474" y="26"/>
                    <a:pt x="487" y="32"/>
                  </a:cubicBezTo>
                  <a:cubicBezTo>
                    <a:pt x="499" y="37"/>
                    <a:pt x="508" y="42"/>
                    <a:pt x="516" y="47"/>
                  </a:cubicBezTo>
                  <a:cubicBezTo>
                    <a:pt x="523" y="52"/>
                    <a:pt x="529" y="56"/>
                    <a:pt x="535" y="64"/>
                  </a:cubicBezTo>
                  <a:cubicBezTo>
                    <a:pt x="539" y="69"/>
                    <a:pt x="541" y="75"/>
                    <a:pt x="542" y="81"/>
                  </a:cubicBezTo>
                  <a:lnTo>
                    <a:pt x="545" y="96"/>
                  </a:lnTo>
                  <a:cubicBezTo>
                    <a:pt x="546" y="103"/>
                    <a:pt x="547" y="111"/>
                    <a:pt x="547" y="120"/>
                  </a:cubicBezTo>
                  <a:cubicBezTo>
                    <a:pt x="547" y="129"/>
                    <a:pt x="546" y="137"/>
                    <a:pt x="545" y="144"/>
                  </a:cubicBezTo>
                  <a:cubicBezTo>
                    <a:pt x="544" y="152"/>
                    <a:pt x="542" y="160"/>
                    <a:pt x="539" y="167"/>
                  </a:cubicBezTo>
                  <a:cubicBezTo>
                    <a:pt x="535" y="173"/>
                    <a:pt x="531" y="180"/>
                    <a:pt x="523" y="185"/>
                  </a:cubicBezTo>
                  <a:cubicBezTo>
                    <a:pt x="516" y="189"/>
                    <a:pt x="508" y="190"/>
                    <a:pt x="501" y="190"/>
                  </a:cubicBezTo>
                  <a:cubicBezTo>
                    <a:pt x="488" y="190"/>
                    <a:pt x="479" y="186"/>
                    <a:pt x="468" y="180"/>
                  </a:cubicBezTo>
                  <a:cubicBezTo>
                    <a:pt x="459" y="175"/>
                    <a:pt x="448" y="170"/>
                    <a:pt x="433" y="164"/>
                  </a:cubicBezTo>
                  <a:cubicBezTo>
                    <a:pt x="419" y="158"/>
                    <a:pt x="402" y="153"/>
                    <a:pt x="382" y="147"/>
                  </a:cubicBezTo>
                  <a:cubicBezTo>
                    <a:pt x="364" y="143"/>
                    <a:pt x="343" y="140"/>
                    <a:pt x="318" y="140"/>
                  </a:cubicBezTo>
                  <a:cubicBezTo>
                    <a:pt x="295" y="140"/>
                    <a:pt x="276" y="142"/>
                    <a:pt x="261" y="146"/>
                  </a:cubicBezTo>
                  <a:cubicBezTo>
                    <a:pt x="245" y="151"/>
                    <a:pt x="233" y="156"/>
                    <a:pt x="225" y="162"/>
                  </a:cubicBezTo>
                  <a:cubicBezTo>
                    <a:pt x="215" y="169"/>
                    <a:pt x="209" y="176"/>
                    <a:pt x="205" y="184"/>
                  </a:cubicBezTo>
                  <a:cubicBezTo>
                    <a:pt x="201" y="193"/>
                    <a:pt x="199" y="201"/>
                    <a:pt x="199" y="212"/>
                  </a:cubicBezTo>
                  <a:cubicBezTo>
                    <a:pt x="199" y="226"/>
                    <a:pt x="203" y="235"/>
                    <a:pt x="210" y="244"/>
                  </a:cubicBezTo>
                  <a:cubicBezTo>
                    <a:pt x="219" y="255"/>
                    <a:pt x="232" y="264"/>
                    <a:pt x="247" y="273"/>
                  </a:cubicBezTo>
                  <a:cubicBezTo>
                    <a:pt x="264" y="282"/>
                    <a:pt x="283" y="290"/>
                    <a:pt x="306" y="297"/>
                  </a:cubicBezTo>
                  <a:lnTo>
                    <a:pt x="377" y="322"/>
                  </a:lnTo>
                  <a:cubicBezTo>
                    <a:pt x="401" y="330"/>
                    <a:pt x="425" y="340"/>
                    <a:pt x="449" y="350"/>
                  </a:cubicBezTo>
                  <a:cubicBezTo>
                    <a:pt x="475" y="361"/>
                    <a:pt x="497" y="375"/>
                    <a:pt x="517" y="390"/>
                  </a:cubicBezTo>
                  <a:cubicBezTo>
                    <a:pt x="537" y="407"/>
                    <a:pt x="554" y="427"/>
                    <a:pt x="566" y="450"/>
                  </a:cubicBezTo>
                  <a:cubicBezTo>
                    <a:pt x="579" y="474"/>
                    <a:pt x="586" y="503"/>
                    <a:pt x="586" y="534"/>
                  </a:cubicBezTo>
                  <a:cubicBezTo>
                    <a:pt x="586" y="571"/>
                    <a:pt x="578" y="605"/>
                    <a:pt x="561" y="635"/>
                  </a:cubicBezTo>
                  <a:cubicBezTo>
                    <a:pt x="545" y="665"/>
                    <a:pt x="522" y="690"/>
                    <a:pt x="492" y="710"/>
                  </a:cubicBezTo>
                  <a:cubicBezTo>
                    <a:pt x="463" y="730"/>
                    <a:pt x="429" y="744"/>
                    <a:pt x="390" y="754"/>
                  </a:cubicBezTo>
                  <a:cubicBezTo>
                    <a:pt x="352" y="764"/>
                    <a:pt x="309" y="769"/>
                    <a:pt x="264" y="769"/>
                  </a:cubicBezTo>
                  <a:cubicBezTo>
                    <a:pt x="235" y="769"/>
                    <a:pt x="208" y="767"/>
                    <a:pt x="183" y="76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pic>
        <p:nvPicPr>
          <p:cNvPr id="24" name="図 23" descr="挿絵 が含まれている画像&#10;&#10;AI によって生成されたコンテンツは間違っている可能性があります。">
            <a:extLst>
              <a:ext uri="{FF2B5EF4-FFF2-40B4-BE49-F238E27FC236}">
                <a16:creationId xmlns:a16="http://schemas.microsoft.com/office/drawing/2014/main" id="{D3954321-C50F-2F7A-83C6-8D120F0AE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758" y="3779837"/>
            <a:ext cx="1428750" cy="1428750"/>
          </a:xfrm>
          <a:prstGeom prst="rect">
            <a:avLst/>
          </a:prstGeom>
        </p:spPr>
      </p:pic>
      <p:sp>
        <p:nvSpPr>
          <p:cNvPr id="2" name="正方形/長方形 1">
            <a:extLst>
              <a:ext uri="{FF2B5EF4-FFF2-40B4-BE49-F238E27FC236}">
                <a16:creationId xmlns:a16="http://schemas.microsoft.com/office/drawing/2014/main" id="{24B36EC0-E782-B7DD-F876-7D3B7085C63C}"/>
              </a:ext>
            </a:extLst>
          </p:cNvPr>
          <p:cNvSpPr/>
          <p:nvPr/>
        </p:nvSpPr>
        <p:spPr>
          <a:xfrm>
            <a:off x="415925" y="6910659"/>
            <a:ext cx="963725" cy="3077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en-US" altLang="ja-JP" sz="1400" dirty="0">
                <a:solidFill>
                  <a:schemeClr val="tx1"/>
                </a:solidFill>
              </a:rPr>
              <a:t>V9.0 R2.0</a:t>
            </a:r>
            <a:endParaRPr kumimoji="1" lang="ja-JP" altLang="en-US" sz="1400" dirty="0">
              <a:solidFill>
                <a:schemeClr val="tx1"/>
              </a:solidFill>
            </a:endParaRPr>
          </a:p>
        </p:txBody>
      </p:sp>
    </p:spTree>
    <p:extLst>
      <p:ext uri="{BB962C8B-B14F-4D97-AF65-F5344CB8AC3E}">
        <p14:creationId xmlns:p14="http://schemas.microsoft.com/office/powerpoint/2010/main" val="395162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A1BD-DC49-89C0-6917-607F5BBF81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D893C9-7315-7369-CB8C-08EF8867F25C}"/>
              </a:ext>
            </a:extLst>
          </p:cNvPr>
          <p:cNvSpPr>
            <a:spLocks noGrp="1"/>
          </p:cNvSpPr>
          <p:nvPr>
            <p:ph type="title"/>
          </p:nvPr>
        </p:nvSpPr>
        <p:spPr/>
        <p:txBody>
          <a:bodyPr/>
          <a:lstStyle/>
          <a:p>
            <a:r>
              <a:rPr kumimoji="1" lang="ja-JP" altLang="en-US" dirty="0"/>
              <a:t>メニューにファイル転送機能を表示する</a:t>
            </a:r>
          </a:p>
        </p:txBody>
      </p:sp>
      <p:sp>
        <p:nvSpPr>
          <p:cNvPr id="3" name="スライド番号プレースホルダー 2">
            <a:extLst>
              <a:ext uri="{FF2B5EF4-FFF2-40B4-BE49-F238E27FC236}">
                <a16:creationId xmlns:a16="http://schemas.microsoft.com/office/drawing/2014/main" id="{088589E8-09FE-8A22-0789-26E7947E45AF}"/>
              </a:ext>
            </a:extLst>
          </p:cNvPr>
          <p:cNvSpPr>
            <a:spLocks noGrp="1"/>
          </p:cNvSpPr>
          <p:nvPr>
            <p:ph type="sldNum" sz="quarter" idx="12"/>
          </p:nvPr>
        </p:nvSpPr>
        <p:spPr/>
        <p:txBody>
          <a:bodyPr/>
          <a:lstStyle/>
          <a:p>
            <a:fld id="{3C9C2799-97FA-40D0-B772-22BD68808157}" type="slidenum">
              <a:rPr kumimoji="1" lang="ja-JP" altLang="en-US" smtClean="0"/>
              <a:pPr/>
              <a:t>10</a:t>
            </a:fld>
            <a:endParaRPr kumimoji="1" lang="ja-JP" altLang="en-US" dirty="0"/>
          </a:p>
        </p:txBody>
      </p:sp>
      <p:sp>
        <p:nvSpPr>
          <p:cNvPr id="7" name="テキスト ボックス 6">
            <a:extLst>
              <a:ext uri="{FF2B5EF4-FFF2-40B4-BE49-F238E27FC236}">
                <a16:creationId xmlns:a16="http://schemas.microsoft.com/office/drawing/2014/main" id="{277731D6-2AC5-C720-168B-FE5EDF4B92D5}"/>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共通ポータル設定または組織ポータル設定を開き、任意のメニューコンテンツに「ファイル転送」を追加します。</a:t>
            </a:r>
            <a:r>
              <a:rPr lang="en-US" altLang="ja-JP" sz="1100" dirty="0">
                <a:latin typeface="+mn-ea"/>
              </a:rPr>
              <a:t>※</a:t>
            </a:r>
            <a:r>
              <a:rPr lang="ja-JP" altLang="en-US" sz="1100" dirty="0">
                <a:latin typeface="+mn-ea"/>
              </a:rPr>
              <a:t>特定の組織のみにファイル転送を公開している場合、組織外のユーザーのメニューは表示されません。</a:t>
            </a:r>
          </a:p>
        </p:txBody>
      </p:sp>
      <p:pic>
        <p:nvPicPr>
          <p:cNvPr id="8" name="図 7">
            <a:extLst>
              <a:ext uri="{FF2B5EF4-FFF2-40B4-BE49-F238E27FC236}">
                <a16:creationId xmlns:a16="http://schemas.microsoft.com/office/drawing/2014/main" id="{67539869-8F35-8578-415A-BB15158FB55C}"/>
              </a:ext>
            </a:extLst>
          </p:cNvPr>
          <p:cNvPicPr>
            <a:picLocks noChangeAspect="1"/>
          </p:cNvPicPr>
          <p:nvPr/>
        </p:nvPicPr>
        <p:blipFill>
          <a:blip r:embed="rId2"/>
          <a:stretch>
            <a:fillRect/>
          </a:stretch>
        </p:blipFill>
        <p:spPr>
          <a:xfrm>
            <a:off x="4580397" y="2928935"/>
            <a:ext cx="5766564" cy="4096815"/>
          </a:xfrm>
          <a:prstGeom prst="rect">
            <a:avLst/>
          </a:prstGeom>
        </p:spPr>
      </p:pic>
      <p:pic>
        <p:nvPicPr>
          <p:cNvPr id="12" name="図 11">
            <a:extLst>
              <a:ext uri="{FF2B5EF4-FFF2-40B4-BE49-F238E27FC236}">
                <a16:creationId xmlns:a16="http://schemas.microsoft.com/office/drawing/2014/main" id="{167962B1-597D-0475-8C8C-9FDFD39C3DF0}"/>
              </a:ext>
            </a:extLst>
          </p:cNvPr>
          <p:cNvPicPr>
            <a:picLocks noChangeAspect="1"/>
          </p:cNvPicPr>
          <p:nvPr/>
        </p:nvPicPr>
        <p:blipFill>
          <a:blip r:embed="rId3"/>
          <a:srcRect b="13720"/>
          <a:stretch/>
        </p:blipFill>
        <p:spPr>
          <a:xfrm>
            <a:off x="427719" y="2280350"/>
            <a:ext cx="2442194" cy="1983426"/>
          </a:xfrm>
          <a:prstGeom prst="rect">
            <a:avLst/>
          </a:prstGeom>
        </p:spPr>
      </p:pic>
      <p:pic>
        <p:nvPicPr>
          <p:cNvPr id="16" name="図 15">
            <a:extLst>
              <a:ext uri="{FF2B5EF4-FFF2-40B4-BE49-F238E27FC236}">
                <a16:creationId xmlns:a16="http://schemas.microsoft.com/office/drawing/2014/main" id="{A933A92E-97D5-2B9D-46D5-A7FA2E620F23}"/>
              </a:ext>
            </a:extLst>
          </p:cNvPr>
          <p:cNvPicPr>
            <a:picLocks noChangeAspect="1"/>
          </p:cNvPicPr>
          <p:nvPr/>
        </p:nvPicPr>
        <p:blipFill>
          <a:blip r:embed="rId4"/>
          <a:stretch>
            <a:fillRect/>
          </a:stretch>
        </p:blipFill>
        <p:spPr>
          <a:xfrm>
            <a:off x="426780" y="4400061"/>
            <a:ext cx="3999800" cy="2625689"/>
          </a:xfrm>
          <a:prstGeom prst="rect">
            <a:avLst/>
          </a:prstGeom>
        </p:spPr>
      </p:pic>
      <p:sp>
        <p:nvSpPr>
          <p:cNvPr id="18" name="四角形: 角を丸くする 17">
            <a:extLst>
              <a:ext uri="{FF2B5EF4-FFF2-40B4-BE49-F238E27FC236}">
                <a16:creationId xmlns:a16="http://schemas.microsoft.com/office/drawing/2014/main" id="{A5A96A5A-C91E-2594-8E30-AB7B5F69B0B1}"/>
              </a:ext>
            </a:extLst>
          </p:cNvPr>
          <p:cNvSpPr/>
          <p:nvPr/>
        </p:nvSpPr>
        <p:spPr>
          <a:xfrm>
            <a:off x="1740616" y="3469807"/>
            <a:ext cx="1044000"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E5A89B9-0FCB-66F7-5696-1046085D1482}"/>
              </a:ext>
            </a:extLst>
          </p:cNvPr>
          <p:cNvSpPr/>
          <p:nvPr/>
        </p:nvSpPr>
        <p:spPr>
          <a:xfrm>
            <a:off x="2141308" y="5802040"/>
            <a:ext cx="443493" cy="16695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CD1DE4F1-5ADC-B77A-28BF-A8023E4CF5D4}"/>
              </a:ext>
            </a:extLst>
          </p:cNvPr>
          <p:cNvCxnSpPr>
            <a:cxnSpLocks/>
          </p:cNvCxnSpPr>
          <p:nvPr/>
        </p:nvCxnSpPr>
        <p:spPr>
          <a:xfrm>
            <a:off x="2253047" y="4110082"/>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0" name="四角形: 角を丸くする 29">
            <a:extLst>
              <a:ext uri="{FF2B5EF4-FFF2-40B4-BE49-F238E27FC236}">
                <a16:creationId xmlns:a16="http://schemas.microsoft.com/office/drawing/2014/main" id="{24595DC1-CDE0-59BB-ECCC-399EFB77B65E}"/>
              </a:ext>
            </a:extLst>
          </p:cNvPr>
          <p:cNvSpPr/>
          <p:nvPr/>
        </p:nvSpPr>
        <p:spPr>
          <a:xfrm>
            <a:off x="5798907" y="5226688"/>
            <a:ext cx="1230543" cy="22889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3C2FF8EA-6213-048D-EEA6-B4B99E9DB07C}"/>
              </a:ext>
            </a:extLst>
          </p:cNvPr>
          <p:cNvSpPr/>
          <p:nvPr/>
        </p:nvSpPr>
        <p:spPr>
          <a:xfrm rot="5400000">
            <a:off x="6977130" y="5389634"/>
            <a:ext cx="365130" cy="260208"/>
          </a:xfrm>
          <a:custGeom>
            <a:avLst/>
            <a:gdLst>
              <a:gd name="connsiteX0" fmla="*/ 10274 w 739739"/>
              <a:gd name="connsiteY0" fmla="*/ 2434975 h 2434975"/>
              <a:gd name="connsiteX1" fmla="*/ 10274 w 739739"/>
              <a:gd name="connsiteY1" fmla="*/ 2434975 h 2434975"/>
              <a:gd name="connsiteX2" fmla="*/ 0 w 739739"/>
              <a:gd name="connsiteY2" fmla="*/ 2321959 h 2434975"/>
              <a:gd name="connsiteX3" fmla="*/ 0 w 739739"/>
              <a:gd name="connsiteY3" fmla="*/ 0 h 2434975"/>
              <a:gd name="connsiteX4" fmla="*/ 739739 w 739739"/>
              <a:gd name="connsiteY4" fmla="*/ 0 h 2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39" h="2434975">
                <a:moveTo>
                  <a:pt x="10274" y="2434975"/>
                </a:moveTo>
                <a:lnTo>
                  <a:pt x="10274" y="2434975"/>
                </a:lnTo>
                <a:lnTo>
                  <a:pt x="0" y="2321959"/>
                </a:lnTo>
                <a:lnTo>
                  <a:pt x="0" y="0"/>
                </a:lnTo>
                <a:lnTo>
                  <a:pt x="739739" y="0"/>
                </a:lnTo>
              </a:path>
            </a:pathLst>
          </a:cu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466049A5-C94B-F034-5C80-84C3CB81DF7C}"/>
              </a:ext>
            </a:extLst>
          </p:cNvPr>
          <p:cNvCxnSpPr>
            <a:cxnSpLocks/>
          </p:cNvCxnSpPr>
          <p:nvPr/>
        </p:nvCxnSpPr>
        <p:spPr>
          <a:xfrm rot="16200000">
            <a:off x="4377124" y="51514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四角形: 角を丸くする 33">
            <a:extLst>
              <a:ext uri="{FF2B5EF4-FFF2-40B4-BE49-F238E27FC236}">
                <a16:creationId xmlns:a16="http://schemas.microsoft.com/office/drawing/2014/main" id="{21AF5E83-DD3D-B58B-AC86-3930C50D66AA}"/>
              </a:ext>
            </a:extLst>
          </p:cNvPr>
          <p:cNvSpPr/>
          <p:nvPr/>
        </p:nvSpPr>
        <p:spPr>
          <a:xfrm>
            <a:off x="8161108" y="6113190"/>
            <a:ext cx="487592" cy="17331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5841A39A-099D-3E14-8FD6-1E221921A28C}"/>
              </a:ext>
            </a:extLst>
          </p:cNvPr>
          <p:cNvSpPr/>
          <p:nvPr/>
        </p:nvSpPr>
        <p:spPr>
          <a:xfrm>
            <a:off x="7669253" y="4530195"/>
            <a:ext cx="2405651" cy="646331"/>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ファイル転送アイコンを任意の場所にドラッグ＆ドロップして［</a:t>
            </a:r>
            <a:r>
              <a:rPr kumimoji="1" lang="en-US" altLang="ja-JP" sz="1200" b="1" dirty="0">
                <a:solidFill>
                  <a:schemeClr val="bg1"/>
                </a:solidFill>
              </a:rPr>
              <a:t>OK</a:t>
            </a:r>
            <a:r>
              <a:rPr kumimoji="1" lang="ja-JP" altLang="en-US" sz="1200" b="1" dirty="0">
                <a:solidFill>
                  <a:schemeClr val="bg1"/>
                </a:solidFill>
              </a:rPr>
              <a:t>］→［変更］</a:t>
            </a:r>
          </a:p>
        </p:txBody>
      </p:sp>
      <p:sp>
        <p:nvSpPr>
          <p:cNvPr id="37" name="四角形: 角を丸くする 36">
            <a:extLst>
              <a:ext uri="{FF2B5EF4-FFF2-40B4-BE49-F238E27FC236}">
                <a16:creationId xmlns:a16="http://schemas.microsoft.com/office/drawing/2014/main" id="{B8F88467-7913-55F2-536B-D5FA9D96A5BE}"/>
              </a:ext>
            </a:extLst>
          </p:cNvPr>
          <p:cNvSpPr/>
          <p:nvPr/>
        </p:nvSpPr>
        <p:spPr>
          <a:xfrm>
            <a:off x="2628900" y="2652406"/>
            <a:ext cx="273050" cy="25271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B296B06-32FE-9814-8DB3-83925DAA3EE1}"/>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401186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A1BD-DC49-89C0-6917-607F5BBF81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D893C9-7315-7369-CB8C-08EF8867F25C}"/>
              </a:ext>
            </a:extLst>
          </p:cNvPr>
          <p:cNvSpPr>
            <a:spLocks noGrp="1"/>
          </p:cNvSpPr>
          <p:nvPr>
            <p:ph type="title"/>
          </p:nvPr>
        </p:nvSpPr>
        <p:spPr/>
        <p:txBody>
          <a:bodyPr/>
          <a:lstStyle/>
          <a:p>
            <a:r>
              <a:rPr kumimoji="1" lang="ja-JP" altLang="en-US" dirty="0"/>
              <a:t>ファイル転送の初期設定を行う</a:t>
            </a:r>
          </a:p>
        </p:txBody>
      </p:sp>
      <p:sp>
        <p:nvSpPr>
          <p:cNvPr id="3" name="スライド番号プレースホルダー 2">
            <a:extLst>
              <a:ext uri="{FF2B5EF4-FFF2-40B4-BE49-F238E27FC236}">
                <a16:creationId xmlns:a16="http://schemas.microsoft.com/office/drawing/2014/main" id="{088589E8-09FE-8A22-0789-26E7947E45AF}"/>
              </a:ext>
            </a:extLst>
          </p:cNvPr>
          <p:cNvSpPr>
            <a:spLocks noGrp="1"/>
          </p:cNvSpPr>
          <p:nvPr>
            <p:ph type="sldNum" sz="quarter" idx="12"/>
          </p:nvPr>
        </p:nvSpPr>
        <p:spPr/>
        <p:txBody>
          <a:bodyPr/>
          <a:lstStyle/>
          <a:p>
            <a:fld id="{3C9C2799-97FA-40D0-B772-22BD68808157}" type="slidenum">
              <a:rPr kumimoji="1" lang="ja-JP" altLang="en-US" smtClean="0"/>
              <a:pPr/>
              <a:t>11</a:t>
            </a:fld>
            <a:endParaRPr kumimoji="1" lang="ja-JP" altLang="en-US" dirty="0"/>
          </a:p>
        </p:txBody>
      </p:sp>
      <p:sp>
        <p:nvSpPr>
          <p:cNvPr id="7" name="テキスト ボックス 6">
            <a:extLst>
              <a:ext uri="{FF2B5EF4-FFF2-40B4-BE49-F238E27FC236}">
                <a16:creationId xmlns:a16="http://schemas.microsoft.com/office/drawing/2014/main" id="{277731D6-2AC5-C720-168B-FE5EDF4B92D5}"/>
              </a:ext>
            </a:extLst>
          </p:cNvPr>
          <p:cNvSpPr txBox="1"/>
          <p:nvPr/>
        </p:nvSpPr>
        <p:spPr>
          <a:xfrm>
            <a:off x="667656" y="1462089"/>
            <a:ext cx="9356498" cy="1557734"/>
          </a:xfrm>
          <a:prstGeom prst="rect">
            <a:avLst/>
          </a:prstGeom>
          <a:noFill/>
        </p:spPr>
        <p:txBody>
          <a:bodyPr wrap="square">
            <a:spAutoFit/>
          </a:bodyPr>
          <a:lstStyle/>
          <a:p>
            <a:pPr>
              <a:lnSpc>
                <a:spcPct val="120000"/>
              </a:lnSpc>
              <a:spcBef>
                <a:spcPts val="600"/>
              </a:spcBef>
            </a:pPr>
            <a:r>
              <a:rPr lang="ja-JP" altLang="en-US" dirty="0">
                <a:latin typeface="+mn-ea"/>
              </a:rPr>
              <a:t>ポータルのメニューから「ファイル転送」を開きます。</a:t>
            </a:r>
            <a:endParaRPr lang="en-US" altLang="ja-JP" dirty="0">
              <a:latin typeface="+mn-ea"/>
            </a:endParaRPr>
          </a:p>
          <a:p>
            <a:pPr>
              <a:lnSpc>
                <a:spcPct val="120000"/>
              </a:lnSpc>
              <a:spcBef>
                <a:spcPts val="600"/>
              </a:spcBef>
            </a:pPr>
            <a:r>
              <a:rPr lang="ja-JP" altLang="en-US" dirty="0">
                <a:latin typeface="+mn-ea"/>
              </a:rPr>
              <a:t>以下、ウェブメール（</a:t>
            </a:r>
            <a:r>
              <a:rPr lang="en-US" altLang="ja-JP" dirty="0">
                <a:latin typeface="+mn-ea"/>
              </a:rPr>
              <a:t>POP</a:t>
            </a:r>
            <a:r>
              <a:rPr lang="ja-JP" altLang="en-US" dirty="0">
                <a:latin typeface="+mn-ea"/>
              </a:rPr>
              <a:t>）機能を利用している場合（ユーザーのメールアカウント設定がある場合）と利用していない場合で、設定手順が異なります。</a:t>
            </a:r>
            <a:endParaRPr lang="en-US" altLang="ja-JP" dirty="0">
              <a:latin typeface="+mn-ea"/>
            </a:endParaRPr>
          </a:p>
          <a:p>
            <a:pPr>
              <a:lnSpc>
                <a:spcPct val="120000"/>
              </a:lnSpc>
              <a:spcBef>
                <a:spcPts val="600"/>
              </a:spcBef>
            </a:pPr>
            <a:endParaRPr lang="en-US" altLang="ja-JP" dirty="0">
              <a:latin typeface="+mn-ea"/>
            </a:endParaRPr>
          </a:p>
        </p:txBody>
      </p:sp>
      <p:pic>
        <p:nvPicPr>
          <p:cNvPr id="9" name="図 8">
            <a:extLst>
              <a:ext uri="{FF2B5EF4-FFF2-40B4-BE49-F238E27FC236}">
                <a16:creationId xmlns:a16="http://schemas.microsoft.com/office/drawing/2014/main" id="{F4EDCF79-A796-F70B-C51F-2E4C0C6A347E}"/>
              </a:ext>
            </a:extLst>
          </p:cNvPr>
          <p:cNvPicPr>
            <a:picLocks noChangeAspect="1"/>
          </p:cNvPicPr>
          <p:nvPr/>
        </p:nvPicPr>
        <p:blipFill>
          <a:blip r:embed="rId2"/>
          <a:stretch>
            <a:fillRect/>
          </a:stretch>
        </p:blipFill>
        <p:spPr>
          <a:xfrm>
            <a:off x="573881" y="2764635"/>
            <a:ext cx="3617119" cy="2375242"/>
          </a:xfrm>
          <a:prstGeom prst="rect">
            <a:avLst/>
          </a:prstGeom>
        </p:spPr>
      </p:pic>
      <p:pic>
        <p:nvPicPr>
          <p:cNvPr id="14" name="図 13">
            <a:extLst>
              <a:ext uri="{FF2B5EF4-FFF2-40B4-BE49-F238E27FC236}">
                <a16:creationId xmlns:a16="http://schemas.microsoft.com/office/drawing/2014/main" id="{5A6DFC4F-5DAE-E18F-B689-6A11643C968A}"/>
              </a:ext>
            </a:extLst>
          </p:cNvPr>
          <p:cNvPicPr>
            <a:picLocks noChangeAspect="1"/>
          </p:cNvPicPr>
          <p:nvPr/>
        </p:nvPicPr>
        <p:blipFill>
          <a:blip r:embed="rId3"/>
          <a:srcRect b="35153"/>
          <a:stretch/>
        </p:blipFill>
        <p:spPr>
          <a:xfrm>
            <a:off x="4381501" y="2790035"/>
            <a:ext cx="5693454" cy="2582065"/>
          </a:xfrm>
          <a:prstGeom prst="rect">
            <a:avLst/>
          </a:prstGeom>
        </p:spPr>
      </p:pic>
      <p:sp>
        <p:nvSpPr>
          <p:cNvPr id="15" name="正方形/長方形 14">
            <a:extLst>
              <a:ext uri="{FF2B5EF4-FFF2-40B4-BE49-F238E27FC236}">
                <a16:creationId xmlns:a16="http://schemas.microsoft.com/office/drawing/2014/main" id="{180487B3-61F3-31BF-7B4A-05E64E21B9B2}"/>
              </a:ext>
            </a:extLst>
          </p:cNvPr>
          <p:cNvSpPr/>
          <p:nvPr/>
        </p:nvSpPr>
        <p:spPr>
          <a:xfrm>
            <a:off x="573881" y="5630202"/>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を使用している場合</a:t>
            </a:r>
            <a:endParaRPr kumimoji="1" lang="en-US" altLang="ja-JP" b="1" dirty="0">
              <a:solidFill>
                <a:srgbClr val="FFFF00"/>
              </a:solidFill>
            </a:endParaRPr>
          </a:p>
          <a:p>
            <a:pPr algn="ctr"/>
            <a:r>
              <a:rPr kumimoji="1" lang="ja-JP" altLang="en-US" b="1" dirty="0">
                <a:solidFill>
                  <a:srgbClr val="FFFF00"/>
                </a:solidFill>
              </a:rPr>
              <a:t>（メールアカウント設定がある場合）</a:t>
            </a:r>
            <a:endParaRPr kumimoji="1" lang="en-US" altLang="ja-JP" b="1" dirty="0">
              <a:solidFill>
                <a:srgbClr val="FFFF00"/>
              </a:solidFill>
            </a:endParaRPr>
          </a:p>
          <a:p>
            <a:pPr algn="ctr"/>
            <a:r>
              <a:rPr kumimoji="1" lang="ja-JP" altLang="en-US" sz="2400" b="1" dirty="0"/>
              <a:t>→ </a:t>
            </a:r>
            <a:r>
              <a:rPr kumimoji="1" lang="en-US" altLang="ja-JP" sz="2400" b="1" dirty="0"/>
              <a:t>p.13 </a:t>
            </a:r>
            <a:r>
              <a:rPr kumimoji="1" lang="ja-JP" altLang="en-US" sz="2400" b="1" dirty="0"/>
              <a:t>へ</a:t>
            </a:r>
            <a:endParaRPr kumimoji="1" lang="en-US" altLang="ja-JP" sz="2400" b="1" dirty="0"/>
          </a:p>
        </p:txBody>
      </p:sp>
      <p:sp>
        <p:nvSpPr>
          <p:cNvPr id="17" name="正方形/長方形 16">
            <a:extLst>
              <a:ext uri="{FF2B5EF4-FFF2-40B4-BE49-F238E27FC236}">
                <a16:creationId xmlns:a16="http://schemas.microsoft.com/office/drawing/2014/main" id="{BACE2EF1-EC27-8146-4FDB-0187E8B3731A}"/>
              </a:ext>
            </a:extLst>
          </p:cNvPr>
          <p:cNvSpPr/>
          <p:nvPr/>
        </p:nvSpPr>
        <p:spPr>
          <a:xfrm>
            <a:off x="5565662" y="5623056"/>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a:t>
            </a:r>
            <a:br>
              <a:rPr kumimoji="1" lang="en-US" altLang="ja-JP" b="1" dirty="0">
                <a:solidFill>
                  <a:srgbClr val="FFFF00"/>
                </a:solidFill>
              </a:rPr>
            </a:br>
            <a:r>
              <a:rPr kumimoji="1" lang="ja-JP" altLang="en-US" b="1" dirty="0">
                <a:solidFill>
                  <a:srgbClr val="FFFF00"/>
                </a:solidFill>
              </a:rPr>
              <a:t>使用していない場合</a:t>
            </a:r>
            <a:endParaRPr kumimoji="1" lang="en-US" altLang="ja-JP" b="1" dirty="0">
              <a:solidFill>
                <a:srgbClr val="FFFF00"/>
              </a:solidFill>
            </a:endParaRPr>
          </a:p>
          <a:p>
            <a:pPr algn="ctr"/>
            <a:r>
              <a:rPr kumimoji="1" lang="ja-JP" altLang="en-US" sz="2400" b="1" dirty="0"/>
              <a:t>→ </a:t>
            </a:r>
            <a:r>
              <a:rPr kumimoji="1" lang="en-US" altLang="ja-JP" sz="2400" b="1" dirty="0"/>
              <a:t>p.12 </a:t>
            </a:r>
            <a:r>
              <a:rPr kumimoji="1" lang="ja-JP" altLang="en-US" sz="2400" b="1" dirty="0"/>
              <a:t>へ</a:t>
            </a:r>
          </a:p>
        </p:txBody>
      </p:sp>
      <p:cxnSp>
        <p:nvCxnSpPr>
          <p:cNvPr id="20" name="直線矢印コネクタ 19">
            <a:extLst>
              <a:ext uri="{FF2B5EF4-FFF2-40B4-BE49-F238E27FC236}">
                <a16:creationId xmlns:a16="http://schemas.microsoft.com/office/drawing/2014/main" id="{2D5EF34F-7BC9-A839-095E-16180F516CDD}"/>
              </a:ext>
            </a:extLst>
          </p:cNvPr>
          <p:cNvCxnSpPr>
            <a:cxnSpLocks/>
          </p:cNvCxnSpPr>
          <p:nvPr/>
        </p:nvCxnSpPr>
        <p:spPr>
          <a:xfrm rot="16200000">
            <a:off x="4161224" y="30940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22" name="四角形: 角を丸くする 21">
            <a:extLst>
              <a:ext uri="{FF2B5EF4-FFF2-40B4-BE49-F238E27FC236}">
                <a16:creationId xmlns:a16="http://schemas.microsoft.com/office/drawing/2014/main" id="{FC49B07A-7E92-70D8-FDAD-0E382B95E27F}"/>
              </a:ext>
            </a:extLst>
          </p:cNvPr>
          <p:cNvSpPr/>
          <p:nvPr/>
        </p:nvSpPr>
        <p:spPr>
          <a:xfrm>
            <a:off x="2501900" y="2949107"/>
            <a:ext cx="698500" cy="47989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59D00E9-6A96-D9AC-BB1C-7071C2D6320B}"/>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85648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1D12-4B98-4C0A-C50B-8121DAF947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40468E-A11C-748C-5FED-5F9718A6DF3B}"/>
              </a:ext>
            </a:extLst>
          </p:cNvPr>
          <p:cNvSpPr>
            <a:spLocks noGrp="1"/>
          </p:cNvSpPr>
          <p:nvPr>
            <p:ph type="title"/>
          </p:nvPr>
        </p:nvSpPr>
        <p:spPr/>
        <p:txBody>
          <a:bodyPr>
            <a:normAutofit/>
          </a:bodyPr>
          <a:lstStyle/>
          <a:p>
            <a:r>
              <a:rPr kumimoji="1" lang="ja-JP" altLang="en-US" dirty="0"/>
              <a:t>送信メールサーバーを設定する</a:t>
            </a:r>
          </a:p>
        </p:txBody>
      </p:sp>
      <p:sp>
        <p:nvSpPr>
          <p:cNvPr id="3" name="スライド番号プレースホルダー 2">
            <a:extLst>
              <a:ext uri="{FF2B5EF4-FFF2-40B4-BE49-F238E27FC236}">
                <a16:creationId xmlns:a16="http://schemas.microsoft.com/office/drawing/2014/main" id="{8428671E-B99F-9F9F-86B2-FFE723B2511A}"/>
              </a:ext>
            </a:extLst>
          </p:cNvPr>
          <p:cNvSpPr>
            <a:spLocks noGrp="1"/>
          </p:cNvSpPr>
          <p:nvPr>
            <p:ph type="sldNum" sz="quarter" idx="12"/>
          </p:nvPr>
        </p:nvSpPr>
        <p:spPr/>
        <p:txBody>
          <a:bodyPr/>
          <a:lstStyle/>
          <a:p>
            <a:fld id="{3C9C2799-97FA-40D0-B772-22BD68808157}" type="slidenum">
              <a:rPr kumimoji="1" lang="ja-JP" altLang="en-US" smtClean="0"/>
              <a:pPr/>
              <a:t>12</a:t>
            </a:fld>
            <a:endParaRPr kumimoji="1" lang="ja-JP" altLang="en-US" dirty="0"/>
          </a:p>
        </p:txBody>
      </p:sp>
      <p:sp>
        <p:nvSpPr>
          <p:cNvPr id="4" name="正方形/長方形 3">
            <a:extLst>
              <a:ext uri="{FF2B5EF4-FFF2-40B4-BE49-F238E27FC236}">
                <a16:creationId xmlns:a16="http://schemas.microsoft.com/office/drawing/2014/main" id="{FC123E9A-A82E-4511-6928-60B04E05113D}"/>
              </a:ext>
            </a:extLst>
          </p:cNvPr>
          <p:cNvSpPr/>
          <p:nvPr/>
        </p:nvSpPr>
        <p:spPr>
          <a:xfrm>
            <a:off x="482600" y="447496"/>
            <a:ext cx="1651000"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使用していない場合</a:t>
            </a:r>
          </a:p>
        </p:txBody>
      </p:sp>
      <p:sp>
        <p:nvSpPr>
          <p:cNvPr id="5" name="テキスト ボックス 4">
            <a:extLst>
              <a:ext uri="{FF2B5EF4-FFF2-40B4-BE49-F238E27FC236}">
                <a16:creationId xmlns:a16="http://schemas.microsoft.com/office/drawing/2014/main" id="{31BE5280-E322-1FAE-47CB-7A4CB5E56091}"/>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）から「送信メールサーバー設定」を開き、サーバー設定を行います。</a:t>
            </a:r>
            <a:endParaRPr lang="en-US" altLang="ja-JP" dirty="0">
              <a:latin typeface="+mn-ea"/>
            </a:endParaRPr>
          </a:p>
        </p:txBody>
      </p:sp>
      <p:pic>
        <p:nvPicPr>
          <p:cNvPr id="7" name="図 6">
            <a:extLst>
              <a:ext uri="{FF2B5EF4-FFF2-40B4-BE49-F238E27FC236}">
                <a16:creationId xmlns:a16="http://schemas.microsoft.com/office/drawing/2014/main" id="{B7F32BE1-8C71-FBCB-7FB3-662E8617EF13}"/>
              </a:ext>
            </a:extLst>
          </p:cNvPr>
          <p:cNvPicPr>
            <a:picLocks noChangeAspect="1"/>
          </p:cNvPicPr>
          <p:nvPr/>
        </p:nvPicPr>
        <p:blipFill>
          <a:blip r:embed="rId2"/>
          <a:stretch>
            <a:fillRect/>
          </a:stretch>
        </p:blipFill>
        <p:spPr>
          <a:xfrm>
            <a:off x="2423931" y="1519242"/>
            <a:ext cx="316706" cy="308146"/>
          </a:xfrm>
          <a:prstGeom prst="rect">
            <a:avLst/>
          </a:prstGeom>
        </p:spPr>
      </p:pic>
      <p:pic>
        <p:nvPicPr>
          <p:cNvPr id="9" name="図 8">
            <a:extLst>
              <a:ext uri="{FF2B5EF4-FFF2-40B4-BE49-F238E27FC236}">
                <a16:creationId xmlns:a16="http://schemas.microsoft.com/office/drawing/2014/main" id="{A6E4FED1-566E-5927-8E7B-8E0708D9936A}"/>
              </a:ext>
            </a:extLst>
          </p:cNvPr>
          <p:cNvPicPr>
            <a:picLocks noChangeAspect="1"/>
          </p:cNvPicPr>
          <p:nvPr/>
        </p:nvPicPr>
        <p:blipFill>
          <a:blip r:embed="rId3"/>
          <a:stretch>
            <a:fillRect/>
          </a:stretch>
        </p:blipFill>
        <p:spPr>
          <a:xfrm>
            <a:off x="2521498" y="2020618"/>
            <a:ext cx="2741427" cy="5042908"/>
          </a:xfrm>
          <a:prstGeom prst="rect">
            <a:avLst/>
          </a:prstGeom>
        </p:spPr>
      </p:pic>
      <p:pic>
        <p:nvPicPr>
          <p:cNvPr id="13" name="図 12">
            <a:extLst>
              <a:ext uri="{FF2B5EF4-FFF2-40B4-BE49-F238E27FC236}">
                <a16:creationId xmlns:a16="http://schemas.microsoft.com/office/drawing/2014/main" id="{70CFDA44-FA56-750F-05DF-FE8B042E7ABB}"/>
              </a:ext>
            </a:extLst>
          </p:cNvPr>
          <p:cNvPicPr>
            <a:picLocks noChangeAspect="1"/>
          </p:cNvPicPr>
          <p:nvPr/>
        </p:nvPicPr>
        <p:blipFill>
          <a:blip r:embed="rId4"/>
          <a:stretch>
            <a:fillRect/>
          </a:stretch>
        </p:blipFill>
        <p:spPr>
          <a:xfrm>
            <a:off x="482600" y="2029220"/>
            <a:ext cx="1931057" cy="1952355"/>
          </a:xfrm>
          <a:prstGeom prst="rect">
            <a:avLst/>
          </a:prstGeom>
        </p:spPr>
      </p:pic>
      <p:sp>
        <p:nvSpPr>
          <p:cNvPr id="14" name="テキスト ボックス 13">
            <a:extLst>
              <a:ext uri="{FF2B5EF4-FFF2-40B4-BE49-F238E27FC236}">
                <a16:creationId xmlns:a16="http://schemas.microsoft.com/office/drawing/2014/main" id="{3F5B8714-1845-DEEC-534B-204AC67E4C40}"/>
              </a:ext>
            </a:extLst>
          </p:cNvPr>
          <p:cNvSpPr txBox="1"/>
          <p:nvPr/>
        </p:nvSpPr>
        <p:spPr>
          <a:xfrm>
            <a:off x="5676542" y="2264378"/>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管理者設定の［メールサーバー設定］をそのまま使用する場合</a:t>
            </a:r>
            <a:endParaRPr lang="en-US" altLang="ja-JP" sz="1200" b="1" dirty="0">
              <a:solidFill>
                <a:srgbClr val="ED7D31"/>
              </a:solidFill>
              <a:latin typeface="+mn-ea"/>
            </a:endParaRPr>
          </a:p>
        </p:txBody>
      </p:sp>
      <p:sp>
        <p:nvSpPr>
          <p:cNvPr id="15" name="テキスト ボックス 14">
            <a:extLst>
              <a:ext uri="{FF2B5EF4-FFF2-40B4-BE49-F238E27FC236}">
                <a16:creationId xmlns:a16="http://schemas.microsoft.com/office/drawing/2014/main" id="{C1839B18-3429-AC17-3A48-3CE6C1410653}"/>
              </a:ext>
            </a:extLst>
          </p:cNvPr>
          <p:cNvSpPr txBox="1"/>
          <p:nvPr/>
        </p:nvSpPr>
        <p:spPr>
          <a:xfrm>
            <a:off x="5676542" y="2996643"/>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個別の</a:t>
            </a:r>
            <a:r>
              <a:rPr lang="en-US" altLang="ja-JP" sz="1200" b="1" dirty="0">
                <a:solidFill>
                  <a:srgbClr val="ED7D31"/>
                </a:solidFill>
                <a:latin typeface="+mn-ea"/>
              </a:rPr>
              <a:t>SMTP</a:t>
            </a:r>
            <a:r>
              <a:rPr lang="ja-JP" altLang="en-US" sz="1200" b="1" dirty="0">
                <a:solidFill>
                  <a:srgbClr val="ED7D31"/>
                </a:solidFill>
                <a:latin typeface="+mn-ea"/>
              </a:rPr>
              <a:t>サーバーを設定する場合</a:t>
            </a:r>
            <a:endParaRPr lang="en-US" altLang="ja-JP" sz="1200" b="1" dirty="0">
              <a:solidFill>
                <a:srgbClr val="ED7D31"/>
              </a:solidFill>
              <a:latin typeface="+mn-ea"/>
            </a:endParaRPr>
          </a:p>
        </p:txBody>
      </p:sp>
      <p:sp>
        <p:nvSpPr>
          <p:cNvPr id="17" name="テキスト ボックス 16">
            <a:extLst>
              <a:ext uri="{FF2B5EF4-FFF2-40B4-BE49-F238E27FC236}">
                <a16:creationId xmlns:a16="http://schemas.microsoft.com/office/drawing/2014/main" id="{2DF3F04D-3AE8-91CA-68C0-25BF9A9538A8}"/>
              </a:ext>
            </a:extLst>
          </p:cNvPr>
          <p:cNvSpPr txBox="1"/>
          <p:nvPr/>
        </p:nvSpPr>
        <p:spPr>
          <a:xfrm>
            <a:off x="5676542" y="5011214"/>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送信元メールアドレスの設定</a:t>
            </a:r>
            <a:endParaRPr lang="en-US" altLang="ja-JP" sz="1100" dirty="0">
              <a:latin typeface="+mn-ea"/>
            </a:endParaRPr>
          </a:p>
        </p:txBody>
      </p:sp>
      <p:sp>
        <p:nvSpPr>
          <p:cNvPr id="19" name="テキスト ボックス 18">
            <a:extLst>
              <a:ext uri="{FF2B5EF4-FFF2-40B4-BE49-F238E27FC236}">
                <a16:creationId xmlns:a16="http://schemas.microsoft.com/office/drawing/2014/main" id="{AB363AF5-8C79-A2A5-6042-D913BBFFCE3B}"/>
              </a:ext>
            </a:extLst>
          </p:cNvPr>
          <p:cNvSpPr txBox="1"/>
          <p:nvPr/>
        </p:nvSpPr>
        <p:spPr>
          <a:xfrm>
            <a:off x="5676541" y="6013148"/>
            <a:ext cx="4621501" cy="284437"/>
          </a:xfrm>
          <a:prstGeom prst="rect">
            <a:avLst/>
          </a:prstGeom>
          <a:noFill/>
        </p:spPr>
        <p:txBody>
          <a:bodyPr wrap="square">
            <a:spAutoFit/>
          </a:bodyPr>
          <a:lstStyle/>
          <a:p>
            <a:pPr>
              <a:lnSpc>
                <a:spcPct val="120000"/>
              </a:lnSpc>
              <a:spcBef>
                <a:spcPts val="600"/>
              </a:spcBef>
            </a:pPr>
            <a:r>
              <a:rPr lang="en-US" altLang="ja-JP" sz="1050" dirty="0">
                <a:latin typeface="+mn-ea"/>
              </a:rPr>
              <a:t>SMTP</a:t>
            </a:r>
            <a:r>
              <a:rPr lang="ja-JP" altLang="en-US" sz="1050" dirty="0">
                <a:latin typeface="+mn-ea"/>
              </a:rPr>
              <a:t>サーバーの認証情報を設定します。</a:t>
            </a:r>
            <a:endParaRPr lang="en-US" altLang="ja-JP" sz="1100" dirty="0">
              <a:latin typeface="+mn-ea"/>
            </a:endParaRPr>
          </a:p>
        </p:txBody>
      </p:sp>
      <p:sp>
        <p:nvSpPr>
          <p:cNvPr id="22" name="テキスト ボックス 21">
            <a:extLst>
              <a:ext uri="{FF2B5EF4-FFF2-40B4-BE49-F238E27FC236}">
                <a16:creationId xmlns:a16="http://schemas.microsoft.com/office/drawing/2014/main" id="{839DA7D1-83DE-A682-4218-1C1848D0B1B3}"/>
              </a:ext>
            </a:extLst>
          </p:cNvPr>
          <p:cNvSpPr txBox="1"/>
          <p:nvPr/>
        </p:nvSpPr>
        <p:spPr>
          <a:xfrm>
            <a:off x="5676541" y="5237630"/>
            <a:ext cx="4621501" cy="487569"/>
          </a:xfrm>
          <a:prstGeom prst="rect">
            <a:avLst/>
          </a:prstGeom>
          <a:noFill/>
        </p:spPr>
        <p:txBody>
          <a:bodyPr wrap="square">
            <a:spAutoFit/>
          </a:bodyPr>
          <a:lstStyle/>
          <a:p>
            <a:pPr>
              <a:lnSpc>
                <a:spcPct val="120000"/>
              </a:lnSpc>
              <a:spcBef>
                <a:spcPts val="600"/>
              </a:spcBef>
            </a:pPr>
            <a:r>
              <a:rPr lang="ja-JP" altLang="en-US" sz="1050" dirty="0">
                <a:latin typeface="+mn-ea"/>
              </a:rPr>
              <a:t>差出人のメールアドレスを設定します。ファイル転送機能で送信するメールの差出人を個人ごとに変更する場合は使用されません。</a:t>
            </a:r>
            <a:endParaRPr lang="en-US" altLang="ja-JP" sz="1050" dirty="0">
              <a:latin typeface="+mn-ea"/>
            </a:endParaRPr>
          </a:p>
        </p:txBody>
      </p:sp>
      <p:sp>
        <p:nvSpPr>
          <p:cNvPr id="23" name="テキスト ボックス 22">
            <a:extLst>
              <a:ext uri="{FF2B5EF4-FFF2-40B4-BE49-F238E27FC236}">
                <a16:creationId xmlns:a16="http://schemas.microsoft.com/office/drawing/2014/main" id="{2F3EA301-1DB3-C027-70B2-78D951EA8586}"/>
              </a:ext>
            </a:extLst>
          </p:cNvPr>
          <p:cNvSpPr txBox="1"/>
          <p:nvPr/>
        </p:nvSpPr>
        <p:spPr>
          <a:xfrm>
            <a:off x="5676540" y="5767417"/>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送信時の認証情報（個別の</a:t>
            </a:r>
            <a:r>
              <a:rPr lang="en-US" altLang="ja-JP" sz="1200" b="1" dirty="0">
                <a:solidFill>
                  <a:srgbClr val="ED7D31"/>
                </a:solidFill>
                <a:latin typeface="+mn-ea"/>
              </a:rPr>
              <a:t>SMTP</a:t>
            </a:r>
            <a:r>
              <a:rPr lang="ja-JP" altLang="en-US" sz="1200" b="1" dirty="0">
                <a:solidFill>
                  <a:srgbClr val="ED7D31"/>
                </a:solidFill>
                <a:latin typeface="+mn-ea"/>
              </a:rPr>
              <a:t>サーバーを使用する場合）</a:t>
            </a:r>
            <a:endParaRPr lang="en-US" altLang="ja-JP" sz="1200" dirty="0">
              <a:latin typeface="+mn-ea"/>
            </a:endParaRPr>
          </a:p>
        </p:txBody>
      </p:sp>
      <p:sp>
        <p:nvSpPr>
          <p:cNvPr id="24" name="テキスト ボックス 23">
            <a:extLst>
              <a:ext uri="{FF2B5EF4-FFF2-40B4-BE49-F238E27FC236}">
                <a16:creationId xmlns:a16="http://schemas.microsoft.com/office/drawing/2014/main" id="{FD3CB817-46FC-DF6D-B751-A2EE0EAF2883}"/>
              </a:ext>
            </a:extLst>
          </p:cNvPr>
          <p:cNvSpPr txBox="1"/>
          <p:nvPr/>
        </p:nvSpPr>
        <p:spPr>
          <a:xfrm>
            <a:off x="5676540" y="2497621"/>
            <a:ext cx="4621501" cy="487569"/>
          </a:xfrm>
          <a:prstGeom prst="rect">
            <a:avLst/>
          </a:prstGeom>
          <a:noFill/>
        </p:spPr>
        <p:txBody>
          <a:bodyPr wrap="square">
            <a:spAutoFit/>
          </a:bodyPr>
          <a:lstStyle/>
          <a:p>
            <a:pPr>
              <a:lnSpc>
                <a:spcPct val="120000"/>
              </a:lnSpc>
              <a:spcBef>
                <a:spcPts val="600"/>
              </a:spcBef>
            </a:pPr>
            <a:r>
              <a:rPr lang="ja-JP" altLang="en-US" sz="1050" dirty="0">
                <a:latin typeface="+mn-ea"/>
              </a:rPr>
              <a:t>通知メール機能などで既に</a:t>
            </a:r>
            <a:r>
              <a:rPr lang="en-US" altLang="ja-JP" sz="1050" dirty="0">
                <a:latin typeface="+mn-ea"/>
              </a:rPr>
              <a:t>SMTP</a:t>
            </a:r>
            <a:r>
              <a:rPr lang="ja-JP" altLang="en-US" sz="1050" dirty="0">
                <a:latin typeface="+mn-ea"/>
              </a:rPr>
              <a:t>サーバーを設定済みの場合、その設定をそのまま使用できます。</a:t>
            </a:r>
            <a:endParaRPr lang="en-US" altLang="ja-JP" sz="1050" dirty="0">
              <a:latin typeface="+mn-ea"/>
            </a:endParaRPr>
          </a:p>
        </p:txBody>
      </p:sp>
      <p:sp>
        <p:nvSpPr>
          <p:cNvPr id="25" name="テキスト ボックス 24">
            <a:extLst>
              <a:ext uri="{FF2B5EF4-FFF2-40B4-BE49-F238E27FC236}">
                <a16:creationId xmlns:a16="http://schemas.microsoft.com/office/drawing/2014/main" id="{018D2F4D-52F4-C6CC-DD42-B99D747CDF5B}"/>
              </a:ext>
            </a:extLst>
          </p:cNvPr>
          <p:cNvSpPr txBox="1"/>
          <p:nvPr/>
        </p:nvSpPr>
        <p:spPr>
          <a:xfrm>
            <a:off x="5676540" y="3230788"/>
            <a:ext cx="4621501" cy="284437"/>
          </a:xfrm>
          <a:prstGeom prst="rect">
            <a:avLst/>
          </a:prstGeom>
          <a:noFill/>
        </p:spPr>
        <p:txBody>
          <a:bodyPr wrap="square">
            <a:spAutoFit/>
          </a:bodyPr>
          <a:lstStyle/>
          <a:p>
            <a:pPr>
              <a:lnSpc>
                <a:spcPct val="120000"/>
              </a:lnSpc>
              <a:spcBef>
                <a:spcPts val="600"/>
              </a:spcBef>
            </a:pPr>
            <a:r>
              <a:rPr lang="ja-JP" altLang="en-US" sz="1050" dirty="0">
                <a:latin typeface="+mn-ea"/>
              </a:rPr>
              <a:t>ファイル転送で使用する</a:t>
            </a:r>
            <a:r>
              <a:rPr lang="en-US" altLang="ja-JP" sz="1050" dirty="0">
                <a:latin typeface="+mn-ea"/>
              </a:rPr>
              <a:t>SMTP</a:t>
            </a:r>
            <a:r>
              <a:rPr lang="ja-JP" altLang="en-US" sz="1050" dirty="0">
                <a:latin typeface="+mn-ea"/>
              </a:rPr>
              <a:t>サーバーの個別設定が行えます。</a:t>
            </a:r>
            <a:endParaRPr lang="en-US" altLang="ja-JP" sz="1050" dirty="0">
              <a:latin typeface="+mn-ea"/>
            </a:endParaRPr>
          </a:p>
        </p:txBody>
      </p:sp>
      <p:sp>
        <p:nvSpPr>
          <p:cNvPr id="26" name="テキスト ボックス 25">
            <a:extLst>
              <a:ext uri="{FF2B5EF4-FFF2-40B4-BE49-F238E27FC236}">
                <a16:creationId xmlns:a16="http://schemas.microsoft.com/office/drawing/2014/main" id="{E02A19BA-691C-0C54-D5AF-D0DFE0336938}"/>
              </a:ext>
            </a:extLst>
          </p:cNvPr>
          <p:cNvSpPr txBox="1"/>
          <p:nvPr/>
        </p:nvSpPr>
        <p:spPr>
          <a:xfrm>
            <a:off x="5676541" y="6729127"/>
            <a:ext cx="4621501" cy="284437"/>
          </a:xfrm>
          <a:prstGeom prst="rect">
            <a:avLst/>
          </a:prstGeom>
          <a:noFill/>
        </p:spPr>
        <p:txBody>
          <a:bodyPr wrap="square">
            <a:spAutoFit/>
          </a:bodyPr>
          <a:lstStyle/>
          <a:p>
            <a:pPr>
              <a:lnSpc>
                <a:spcPct val="120000"/>
              </a:lnSpc>
              <a:spcBef>
                <a:spcPts val="600"/>
              </a:spcBef>
            </a:pPr>
            <a:r>
              <a:rPr lang="ja-JP" altLang="en-US" sz="1050" dirty="0">
                <a:latin typeface="+mn-ea"/>
              </a:rPr>
              <a:t>設定されたサーバーに対しメールを送信して動作確認できます。</a:t>
            </a:r>
            <a:endParaRPr lang="en-US" altLang="ja-JP" sz="1100" dirty="0">
              <a:latin typeface="+mn-ea"/>
            </a:endParaRPr>
          </a:p>
        </p:txBody>
      </p:sp>
      <p:sp>
        <p:nvSpPr>
          <p:cNvPr id="27" name="テキスト ボックス 26">
            <a:extLst>
              <a:ext uri="{FF2B5EF4-FFF2-40B4-BE49-F238E27FC236}">
                <a16:creationId xmlns:a16="http://schemas.microsoft.com/office/drawing/2014/main" id="{1BCC60B1-017E-3E70-29A0-242E75A2C5EB}"/>
              </a:ext>
            </a:extLst>
          </p:cNvPr>
          <p:cNvSpPr txBox="1"/>
          <p:nvPr/>
        </p:nvSpPr>
        <p:spPr>
          <a:xfrm>
            <a:off x="5676540" y="6502446"/>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メール送信テスト</a:t>
            </a:r>
            <a:endParaRPr lang="en-US" altLang="ja-JP" sz="1200" dirty="0">
              <a:latin typeface="+mn-ea"/>
            </a:endParaRPr>
          </a:p>
        </p:txBody>
      </p:sp>
      <p:sp>
        <p:nvSpPr>
          <p:cNvPr id="28" name="正方形/長方形 27">
            <a:extLst>
              <a:ext uri="{FF2B5EF4-FFF2-40B4-BE49-F238E27FC236}">
                <a16:creationId xmlns:a16="http://schemas.microsoft.com/office/drawing/2014/main" id="{B664C100-1088-CD03-99AC-9A5623D6DB2F}"/>
              </a:ext>
            </a:extLst>
          </p:cNvPr>
          <p:cNvSpPr/>
          <p:nvPr/>
        </p:nvSpPr>
        <p:spPr>
          <a:xfrm>
            <a:off x="5743575" y="3513995"/>
            <a:ext cx="4465638" cy="1415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spcBef>
                <a:spcPts val="600"/>
              </a:spcBef>
            </a:pPr>
            <a:r>
              <a:rPr kumimoji="1" lang="en-US" altLang="ja-JP" sz="1050" dirty="0">
                <a:solidFill>
                  <a:schemeClr val="tx1"/>
                </a:solidFill>
              </a:rPr>
              <a:t>SMTP</a:t>
            </a:r>
            <a:r>
              <a:rPr kumimoji="1" lang="ja-JP" altLang="en-US" sz="1050" dirty="0">
                <a:solidFill>
                  <a:schemeClr val="tx1"/>
                </a:solidFill>
              </a:rPr>
              <a:t>サーバーに関するよくある質問もあわせてご確認ください。</a:t>
            </a:r>
            <a:endParaRPr kumimoji="1" lang="en-US" altLang="ja-JP" sz="1050" dirty="0">
              <a:solidFill>
                <a:schemeClr val="tx1"/>
              </a:solidFill>
            </a:endParaRPr>
          </a:p>
          <a:p>
            <a:pPr>
              <a:spcBef>
                <a:spcPts val="600"/>
              </a:spcBef>
            </a:pPr>
            <a:r>
              <a:rPr kumimoji="1" lang="ja-JP" altLang="en-US" sz="1050" b="1" dirty="0">
                <a:solidFill>
                  <a:srgbClr val="3750A0"/>
                </a:solidFill>
              </a:rPr>
              <a:t>送信メールサーバー（SMTP）の要件</a:t>
            </a:r>
            <a:endParaRPr kumimoji="1" lang="en-US" altLang="ja-JP" sz="1050" b="1" dirty="0">
              <a:solidFill>
                <a:srgbClr val="3750A0"/>
              </a:solidFill>
            </a:endParaRPr>
          </a:p>
          <a:p>
            <a:pPr>
              <a:spcBef>
                <a:spcPts val="600"/>
              </a:spcBef>
            </a:pPr>
            <a:r>
              <a:rPr kumimoji="1" lang="ja-JP" altLang="en-US" sz="1050" dirty="0">
                <a:solidFill>
                  <a:schemeClr val="tx1"/>
                </a:solidFill>
                <a:hlinkClick r:id="rId5"/>
              </a:rPr>
              <a:t>https://faq.desknets.com/neo/faq/NEO-T0007</a:t>
            </a:r>
            <a:r>
              <a:rPr kumimoji="1" lang="ja-JP" altLang="en-US" sz="1050" dirty="0">
                <a:solidFill>
                  <a:schemeClr val="tx1"/>
                </a:solidFill>
              </a:rPr>
              <a:t> </a:t>
            </a:r>
          </a:p>
          <a:p>
            <a:pPr>
              <a:spcBef>
                <a:spcPts val="600"/>
              </a:spcBef>
            </a:pPr>
            <a:r>
              <a:rPr kumimoji="1" lang="ja-JP" altLang="en-US" sz="1050" b="1" dirty="0">
                <a:solidFill>
                  <a:srgbClr val="3750A0"/>
                </a:solidFill>
              </a:rPr>
              <a:t>Google Workspace(G Suite)またはMicrosoft 365のメールサーバーを先進認証(OAuth 2.0)で利用できますか</a:t>
            </a:r>
            <a:endParaRPr kumimoji="1" lang="en-US" altLang="ja-JP" sz="1050" b="1" dirty="0">
              <a:solidFill>
                <a:srgbClr val="3750A0"/>
              </a:solidFill>
            </a:endParaRPr>
          </a:p>
          <a:p>
            <a:pPr>
              <a:spcBef>
                <a:spcPts val="600"/>
              </a:spcBef>
            </a:pPr>
            <a:r>
              <a:rPr kumimoji="1" lang="ja-JP" altLang="en-US" sz="1050" dirty="0">
                <a:solidFill>
                  <a:schemeClr val="tx1"/>
                </a:solidFill>
                <a:hlinkClick r:id="rId6"/>
              </a:rPr>
              <a:t>https://faq.desknets.com/neo/faq/NEO-T0710</a:t>
            </a:r>
            <a:r>
              <a:rPr kumimoji="1" lang="ja-JP" altLang="en-US" sz="1050" dirty="0">
                <a:solidFill>
                  <a:schemeClr val="tx1"/>
                </a:solidFill>
              </a:rPr>
              <a:t> </a:t>
            </a:r>
          </a:p>
        </p:txBody>
      </p:sp>
      <p:sp>
        <p:nvSpPr>
          <p:cNvPr id="29" name="四角形: 角を丸くする 28">
            <a:extLst>
              <a:ext uri="{FF2B5EF4-FFF2-40B4-BE49-F238E27FC236}">
                <a16:creationId xmlns:a16="http://schemas.microsoft.com/office/drawing/2014/main" id="{14DAAF22-77ED-77D8-C2BA-2B918B74C8B0}"/>
              </a:ext>
            </a:extLst>
          </p:cNvPr>
          <p:cNvSpPr/>
          <p:nvPr/>
        </p:nvSpPr>
        <p:spPr>
          <a:xfrm>
            <a:off x="2066925" y="2051582"/>
            <a:ext cx="324506" cy="30034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7E481EE0-767F-D50A-0E8C-08B77247E8AC}"/>
              </a:ext>
            </a:extLst>
          </p:cNvPr>
          <p:cNvSpPr/>
          <p:nvPr/>
        </p:nvSpPr>
        <p:spPr>
          <a:xfrm>
            <a:off x="816690" y="337380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6BD9BCBB-402A-A2F6-D97C-7D7F5D6E24D1}"/>
              </a:ext>
            </a:extLst>
          </p:cNvPr>
          <p:cNvCxnSpPr>
            <a:cxnSpLocks/>
          </p:cNvCxnSpPr>
          <p:nvPr/>
        </p:nvCxnSpPr>
        <p:spPr>
          <a:xfrm rot="16200000">
            <a:off x="2561025" y="3022846"/>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3" name="テキスト ボックス 32">
            <a:extLst>
              <a:ext uri="{FF2B5EF4-FFF2-40B4-BE49-F238E27FC236}">
                <a16:creationId xmlns:a16="http://schemas.microsoft.com/office/drawing/2014/main" id="{2F722845-8DF1-FB32-9525-6AE77670D949}"/>
              </a:ext>
            </a:extLst>
          </p:cNvPr>
          <p:cNvSpPr txBox="1"/>
          <p:nvPr/>
        </p:nvSpPr>
        <p:spPr>
          <a:xfrm>
            <a:off x="342576" y="6043970"/>
            <a:ext cx="1972114" cy="1015663"/>
          </a:xfrm>
          <a:prstGeom prst="rect">
            <a:avLst/>
          </a:prstGeom>
          <a:solidFill>
            <a:schemeClr val="bg1">
              <a:lumMod val="95000"/>
            </a:schemeClr>
          </a:solidFill>
        </p:spPr>
        <p:txBody>
          <a:bodyPr wrap="square">
            <a:spAutoFit/>
          </a:bodyPr>
          <a:lstStyle/>
          <a:p>
            <a:pPr>
              <a:spcBef>
                <a:spcPts val="600"/>
              </a:spcBef>
            </a:pPr>
            <a:r>
              <a:rPr lang="en-US" altLang="ja-JP" sz="1050" b="1" dirty="0">
                <a:solidFill>
                  <a:srgbClr val="3750A0"/>
                </a:solidFill>
              </a:rPr>
              <a:t>desknet's NEO</a:t>
            </a:r>
            <a:br>
              <a:rPr lang="en-US" altLang="ja-JP" sz="1050" b="1" dirty="0">
                <a:solidFill>
                  <a:srgbClr val="3750A0"/>
                </a:solidFill>
              </a:rPr>
            </a:br>
            <a:r>
              <a:rPr lang="ja-JP" altLang="en-US" sz="1050" b="1" dirty="0">
                <a:solidFill>
                  <a:srgbClr val="3750A0"/>
                </a:solidFill>
              </a:rPr>
              <a:t>システム管理者マニュアル</a:t>
            </a:r>
            <a:endParaRPr lang="en-US" altLang="ja-JP" sz="1050" b="1" dirty="0">
              <a:solidFill>
                <a:srgbClr val="3750A0"/>
              </a:solidFill>
            </a:endParaRPr>
          </a:p>
          <a:p>
            <a:pPr>
              <a:spcBef>
                <a:spcPts val="600"/>
              </a:spcBef>
            </a:pPr>
            <a:r>
              <a:rPr lang="ja-JP" altLang="en-US" sz="1050" dirty="0">
                <a:hlinkClick r:id="rId7"/>
              </a:rPr>
              <a:t>http</a:t>
            </a:r>
            <a:r>
              <a:rPr lang="en-US" altLang="ja-JP" sz="1050" dirty="0">
                <a:hlinkClick r:id="rId7"/>
              </a:rPr>
              <a:t>s</a:t>
            </a:r>
            <a:r>
              <a:rPr lang="ja-JP" altLang="en-US" sz="1050" dirty="0">
                <a:hlinkClick r:id="rId7"/>
              </a:rPr>
              <a:t>://</a:t>
            </a:r>
            <a:r>
              <a:rPr lang="en-US" altLang="ja-JP" sz="1050" dirty="0">
                <a:hlinkClick r:id="rId7"/>
              </a:rPr>
              <a:t>www.desknets.com</a:t>
            </a:r>
            <a:r>
              <a:rPr lang="ja-JP" altLang="en-US" sz="1050" dirty="0">
                <a:hlinkClick r:id="rId7"/>
              </a:rPr>
              <a:t>/help/ja_JP/admin/filetfr/001.html#set5</a:t>
            </a:r>
            <a:r>
              <a:rPr lang="ja-JP" altLang="en-US" sz="1050" dirty="0"/>
              <a:t> </a:t>
            </a:r>
          </a:p>
        </p:txBody>
      </p:sp>
      <p:cxnSp>
        <p:nvCxnSpPr>
          <p:cNvPr id="8" name="直線矢印コネクタ 7">
            <a:extLst>
              <a:ext uri="{FF2B5EF4-FFF2-40B4-BE49-F238E27FC236}">
                <a16:creationId xmlns:a16="http://schemas.microsoft.com/office/drawing/2014/main" id="{FCD000E8-985D-B2E8-4F9A-8BB5CE6ED746}"/>
              </a:ext>
            </a:extLst>
          </p:cNvPr>
          <p:cNvCxnSpPr>
            <a:cxnSpLocks/>
          </p:cNvCxnSpPr>
          <p:nvPr/>
        </p:nvCxnSpPr>
        <p:spPr>
          <a:xfrm>
            <a:off x="4619625" y="5067300"/>
            <a:ext cx="1000125" cy="9478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21" name="直線矢印コネクタ 20">
            <a:extLst>
              <a:ext uri="{FF2B5EF4-FFF2-40B4-BE49-F238E27FC236}">
                <a16:creationId xmlns:a16="http://schemas.microsoft.com/office/drawing/2014/main" id="{C00E58F3-292C-8644-DCFE-EAE785E2DAC7}"/>
              </a:ext>
            </a:extLst>
          </p:cNvPr>
          <p:cNvCxnSpPr>
            <a:cxnSpLocks/>
          </p:cNvCxnSpPr>
          <p:nvPr/>
        </p:nvCxnSpPr>
        <p:spPr>
          <a:xfrm>
            <a:off x="3892211" y="3005397"/>
            <a:ext cx="1727539" cy="14192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2" name="直線矢印コネクタ 31">
            <a:extLst>
              <a:ext uri="{FF2B5EF4-FFF2-40B4-BE49-F238E27FC236}">
                <a16:creationId xmlns:a16="http://schemas.microsoft.com/office/drawing/2014/main" id="{F38C322C-13EE-6F35-E177-6140184529D3}"/>
              </a:ext>
            </a:extLst>
          </p:cNvPr>
          <p:cNvCxnSpPr>
            <a:cxnSpLocks/>
          </p:cNvCxnSpPr>
          <p:nvPr/>
        </p:nvCxnSpPr>
        <p:spPr>
          <a:xfrm flipV="1">
            <a:off x="4920389" y="2415060"/>
            <a:ext cx="699361" cy="3750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0" name="直線矢印コネクタ 39">
            <a:extLst>
              <a:ext uri="{FF2B5EF4-FFF2-40B4-BE49-F238E27FC236}">
                <a16:creationId xmlns:a16="http://schemas.microsoft.com/office/drawing/2014/main" id="{1F5AEC4F-3F2F-6B82-C04E-41F5F5008245}"/>
              </a:ext>
            </a:extLst>
          </p:cNvPr>
          <p:cNvCxnSpPr>
            <a:cxnSpLocks/>
          </p:cNvCxnSpPr>
          <p:nvPr/>
        </p:nvCxnSpPr>
        <p:spPr>
          <a:xfrm>
            <a:off x="4629150" y="5791200"/>
            <a:ext cx="1000125" cy="9478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1" name="直線矢印コネクタ 40">
            <a:extLst>
              <a:ext uri="{FF2B5EF4-FFF2-40B4-BE49-F238E27FC236}">
                <a16:creationId xmlns:a16="http://schemas.microsoft.com/office/drawing/2014/main" id="{3F0A785A-0E42-9635-658E-DAF7185FACEE}"/>
              </a:ext>
            </a:extLst>
          </p:cNvPr>
          <p:cNvCxnSpPr>
            <a:cxnSpLocks/>
          </p:cNvCxnSpPr>
          <p:nvPr/>
        </p:nvCxnSpPr>
        <p:spPr>
          <a:xfrm>
            <a:off x="4629150" y="6653320"/>
            <a:ext cx="990600"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8192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1D12-4B98-4C0A-C50B-8121DAF94702}"/>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FB1BAD72-5F60-E805-B9C6-247DC42DBD4F}"/>
              </a:ext>
            </a:extLst>
          </p:cNvPr>
          <p:cNvPicPr>
            <a:picLocks noChangeAspect="1"/>
          </p:cNvPicPr>
          <p:nvPr/>
        </p:nvPicPr>
        <p:blipFill>
          <a:blip r:embed="rId2"/>
          <a:stretch>
            <a:fillRect/>
          </a:stretch>
        </p:blipFill>
        <p:spPr>
          <a:xfrm>
            <a:off x="482600" y="2029220"/>
            <a:ext cx="1929600" cy="2115586"/>
          </a:xfrm>
          <a:prstGeom prst="rect">
            <a:avLst/>
          </a:prstGeom>
        </p:spPr>
      </p:pic>
      <p:sp>
        <p:nvSpPr>
          <p:cNvPr id="2" name="タイトル 1">
            <a:extLst>
              <a:ext uri="{FF2B5EF4-FFF2-40B4-BE49-F238E27FC236}">
                <a16:creationId xmlns:a16="http://schemas.microsoft.com/office/drawing/2014/main" id="{9540468E-A11C-748C-5FED-5F9718A6DF3B}"/>
              </a:ext>
            </a:extLst>
          </p:cNvPr>
          <p:cNvSpPr>
            <a:spLocks noGrp="1"/>
          </p:cNvSpPr>
          <p:nvPr>
            <p:ph type="title"/>
          </p:nvPr>
        </p:nvSpPr>
        <p:spPr/>
        <p:txBody>
          <a:bodyPr>
            <a:normAutofit/>
          </a:bodyPr>
          <a:lstStyle/>
          <a:p>
            <a:r>
              <a:rPr kumimoji="1" lang="ja-JP" altLang="en-US" dirty="0"/>
              <a:t>ファイル転送の共通設定を行う</a:t>
            </a:r>
          </a:p>
        </p:txBody>
      </p:sp>
      <p:sp>
        <p:nvSpPr>
          <p:cNvPr id="3" name="スライド番号プレースホルダー 2">
            <a:extLst>
              <a:ext uri="{FF2B5EF4-FFF2-40B4-BE49-F238E27FC236}">
                <a16:creationId xmlns:a16="http://schemas.microsoft.com/office/drawing/2014/main" id="{8428671E-B99F-9F9F-86B2-FFE723B2511A}"/>
              </a:ext>
            </a:extLst>
          </p:cNvPr>
          <p:cNvSpPr>
            <a:spLocks noGrp="1"/>
          </p:cNvSpPr>
          <p:nvPr>
            <p:ph type="sldNum" sz="quarter" idx="12"/>
          </p:nvPr>
        </p:nvSpPr>
        <p:spPr/>
        <p:txBody>
          <a:bodyPr/>
          <a:lstStyle/>
          <a:p>
            <a:fld id="{3C9C2799-97FA-40D0-B772-22BD68808157}" type="slidenum">
              <a:rPr kumimoji="1" lang="ja-JP" altLang="en-US" smtClean="0"/>
              <a:pPr/>
              <a:t>13</a:t>
            </a:fld>
            <a:endParaRPr kumimoji="1" lang="ja-JP" altLang="en-US" dirty="0"/>
          </a:p>
        </p:txBody>
      </p:sp>
      <p:sp>
        <p:nvSpPr>
          <p:cNvPr id="5" name="テキスト ボックス 4">
            <a:extLst>
              <a:ext uri="{FF2B5EF4-FFF2-40B4-BE49-F238E27FC236}">
                <a16:creationId xmlns:a16="http://schemas.microsoft.com/office/drawing/2014/main" id="{31BE5280-E322-1FAE-47CB-7A4CB5E56091}"/>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）から「共通設定」を開き、各種設定を行います。</a:t>
            </a:r>
            <a:endParaRPr lang="en-US" altLang="ja-JP" dirty="0">
              <a:latin typeface="+mn-ea"/>
            </a:endParaRPr>
          </a:p>
        </p:txBody>
      </p:sp>
      <p:pic>
        <p:nvPicPr>
          <p:cNvPr id="7" name="図 6">
            <a:extLst>
              <a:ext uri="{FF2B5EF4-FFF2-40B4-BE49-F238E27FC236}">
                <a16:creationId xmlns:a16="http://schemas.microsoft.com/office/drawing/2014/main" id="{B7F32BE1-8C71-FBCB-7FB3-662E8617EF13}"/>
              </a:ext>
            </a:extLst>
          </p:cNvPr>
          <p:cNvPicPr>
            <a:picLocks noChangeAspect="1"/>
          </p:cNvPicPr>
          <p:nvPr/>
        </p:nvPicPr>
        <p:blipFill>
          <a:blip r:embed="rId3"/>
          <a:stretch>
            <a:fillRect/>
          </a:stretch>
        </p:blipFill>
        <p:spPr>
          <a:xfrm>
            <a:off x="2423931" y="1519242"/>
            <a:ext cx="316706" cy="308146"/>
          </a:xfrm>
          <a:prstGeom prst="rect">
            <a:avLst/>
          </a:prstGeom>
        </p:spPr>
      </p:pic>
      <p:sp>
        <p:nvSpPr>
          <p:cNvPr id="14" name="テキスト ボックス 13">
            <a:extLst>
              <a:ext uri="{FF2B5EF4-FFF2-40B4-BE49-F238E27FC236}">
                <a16:creationId xmlns:a16="http://schemas.microsoft.com/office/drawing/2014/main" id="{3F5B8714-1845-DEEC-534B-204AC67E4C40}"/>
              </a:ext>
            </a:extLst>
          </p:cNvPr>
          <p:cNvSpPr txBox="1"/>
          <p:nvPr/>
        </p:nvSpPr>
        <p:spPr>
          <a:xfrm>
            <a:off x="7278942" y="2393918"/>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各一覧画面の表示件数の初期値を設定</a:t>
            </a:r>
            <a:endParaRPr lang="en-US" altLang="ja-JP" sz="1200" b="1" dirty="0">
              <a:solidFill>
                <a:srgbClr val="ED7D31"/>
              </a:solidFill>
              <a:latin typeface="+mn-ea"/>
            </a:endParaRPr>
          </a:p>
        </p:txBody>
      </p:sp>
      <p:sp>
        <p:nvSpPr>
          <p:cNvPr id="15" name="テキスト ボックス 14">
            <a:extLst>
              <a:ext uri="{FF2B5EF4-FFF2-40B4-BE49-F238E27FC236}">
                <a16:creationId xmlns:a16="http://schemas.microsoft.com/office/drawing/2014/main" id="{C1839B18-3429-AC17-3A48-3CE6C1410653}"/>
              </a:ext>
            </a:extLst>
          </p:cNvPr>
          <p:cNvSpPr txBox="1"/>
          <p:nvPr/>
        </p:nvSpPr>
        <p:spPr>
          <a:xfrm>
            <a:off x="7278942" y="2934999"/>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公開期限の上限日数を設定</a:t>
            </a:r>
            <a:endParaRPr lang="en-US" altLang="ja-JP" sz="1200" b="1" dirty="0">
              <a:solidFill>
                <a:srgbClr val="ED7D31"/>
              </a:solidFill>
              <a:latin typeface="+mn-ea"/>
            </a:endParaRPr>
          </a:p>
        </p:txBody>
      </p:sp>
      <p:sp>
        <p:nvSpPr>
          <p:cNvPr id="17" name="テキスト ボックス 16">
            <a:extLst>
              <a:ext uri="{FF2B5EF4-FFF2-40B4-BE49-F238E27FC236}">
                <a16:creationId xmlns:a16="http://schemas.microsoft.com/office/drawing/2014/main" id="{2DF3F04D-3AE8-91CA-68C0-25BF9A9538A8}"/>
              </a:ext>
            </a:extLst>
          </p:cNvPr>
          <p:cNvSpPr txBox="1"/>
          <p:nvPr/>
        </p:nvSpPr>
        <p:spPr>
          <a:xfrm>
            <a:off x="7278942" y="5350262"/>
            <a:ext cx="3047675"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個人毎の差出人設定</a:t>
            </a:r>
            <a:endParaRPr lang="en-US" altLang="ja-JP" sz="1100" dirty="0">
              <a:latin typeface="+mn-ea"/>
            </a:endParaRPr>
          </a:p>
        </p:txBody>
      </p:sp>
      <p:sp>
        <p:nvSpPr>
          <p:cNvPr id="22" name="テキスト ボックス 21">
            <a:extLst>
              <a:ext uri="{FF2B5EF4-FFF2-40B4-BE49-F238E27FC236}">
                <a16:creationId xmlns:a16="http://schemas.microsoft.com/office/drawing/2014/main" id="{839DA7D1-83DE-A682-4218-1C1848D0B1B3}"/>
              </a:ext>
            </a:extLst>
          </p:cNvPr>
          <p:cNvSpPr txBox="1"/>
          <p:nvPr/>
        </p:nvSpPr>
        <p:spPr>
          <a:xfrm>
            <a:off x="7278941" y="5576678"/>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差出人のメールアドレスを設定します。ファイル転送機能で送信するメールの差出人を個人ごとに変更する場合は使用されません。</a:t>
            </a:r>
            <a:endParaRPr lang="en-US" altLang="ja-JP" sz="1050" dirty="0">
              <a:latin typeface="+mn-ea"/>
            </a:endParaRPr>
          </a:p>
        </p:txBody>
      </p:sp>
      <p:sp>
        <p:nvSpPr>
          <p:cNvPr id="24" name="テキスト ボックス 23">
            <a:extLst>
              <a:ext uri="{FF2B5EF4-FFF2-40B4-BE49-F238E27FC236}">
                <a16:creationId xmlns:a16="http://schemas.microsoft.com/office/drawing/2014/main" id="{FD3CB817-46FC-DF6D-B751-A2EE0EAF2883}"/>
              </a:ext>
            </a:extLst>
          </p:cNvPr>
          <p:cNvSpPr txBox="1"/>
          <p:nvPr/>
        </p:nvSpPr>
        <p:spPr>
          <a:xfrm>
            <a:off x="7278940" y="2627161"/>
            <a:ext cx="3047675" cy="275717"/>
          </a:xfrm>
          <a:prstGeom prst="rect">
            <a:avLst/>
          </a:prstGeom>
          <a:noFill/>
        </p:spPr>
        <p:txBody>
          <a:bodyPr wrap="square">
            <a:spAutoFit/>
          </a:bodyPr>
          <a:lstStyle/>
          <a:p>
            <a:pPr>
              <a:lnSpc>
                <a:spcPct val="120000"/>
              </a:lnSpc>
              <a:spcBef>
                <a:spcPts val="600"/>
              </a:spcBef>
            </a:pPr>
            <a:r>
              <a:rPr lang="ja-JP" altLang="en-US" sz="1050" dirty="0">
                <a:latin typeface="+mn-ea"/>
              </a:rPr>
              <a:t>この値はユーザーが個別に変更できます。</a:t>
            </a:r>
            <a:endParaRPr lang="en-US" altLang="ja-JP" sz="1050" dirty="0">
              <a:latin typeface="+mn-ea"/>
            </a:endParaRPr>
          </a:p>
        </p:txBody>
      </p:sp>
      <p:sp>
        <p:nvSpPr>
          <p:cNvPr id="25" name="テキスト ボックス 24">
            <a:extLst>
              <a:ext uri="{FF2B5EF4-FFF2-40B4-BE49-F238E27FC236}">
                <a16:creationId xmlns:a16="http://schemas.microsoft.com/office/drawing/2014/main" id="{018D2F4D-52F4-C6CC-DD42-B99D747CDF5B}"/>
              </a:ext>
            </a:extLst>
          </p:cNvPr>
          <p:cNvSpPr txBox="1"/>
          <p:nvPr/>
        </p:nvSpPr>
        <p:spPr>
          <a:xfrm>
            <a:off x="7278940" y="3169144"/>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ユーザーがファイルを送信する際に設定できる公開期限の上限値を設定します。この値はユーザーが個別に変更することはできません。</a:t>
            </a:r>
            <a:endParaRPr lang="en-US" altLang="ja-JP" sz="1050" dirty="0">
              <a:latin typeface="+mn-ea"/>
            </a:endParaRPr>
          </a:p>
        </p:txBody>
      </p:sp>
      <p:sp>
        <p:nvSpPr>
          <p:cNvPr id="29" name="四角形: 角を丸くする 28">
            <a:extLst>
              <a:ext uri="{FF2B5EF4-FFF2-40B4-BE49-F238E27FC236}">
                <a16:creationId xmlns:a16="http://schemas.microsoft.com/office/drawing/2014/main" id="{14DAAF22-77ED-77D8-C2BA-2B918B74C8B0}"/>
              </a:ext>
            </a:extLst>
          </p:cNvPr>
          <p:cNvSpPr/>
          <p:nvPr/>
        </p:nvSpPr>
        <p:spPr>
          <a:xfrm>
            <a:off x="2066925" y="2051582"/>
            <a:ext cx="324506" cy="30034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7E481EE0-767F-D50A-0E8C-08B77247E8AC}"/>
              </a:ext>
            </a:extLst>
          </p:cNvPr>
          <p:cNvSpPr/>
          <p:nvPr/>
        </p:nvSpPr>
        <p:spPr>
          <a:xfrm>
            <a:off x="734498" y="31683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F722845-8DF1-FB32-9525-6AE77670D949}"/>
              </a:ext>
            </a:extLst>
          </p:cNvPr>
          <p:cNvSpPr txBox="1"/>
          <p:nvPr/>
        </p:nvSpPr>
        <p:spPr>
          <a:xfrm>
            <a:off x="342576" y="6043970"/>
            <a:ext cx="1972114" cy="977191"/>
          </a:xfrm>
          <a:prstGeom prst="rect">
            <a:avLst/>
          </a:prstGeom>
          <a:solidFill>
            <a:schemeClr val="bg1">
              <a:lumMod val="95000"/>
            </a:schemeClr>
          </a:solidFill>
        </p:spPr>
        <p:txBody>
          <a:bodyPr wrap="square">
            <a:spAutoFit/>
          </a:bodyPr>
          <a:lstStyle/>
          <a:p>
            <a:pPr>
              <a:spcBef>
                <a:spcPts val="600"/>
              </a:spcBef>
            </a:pPr>
            <a:r>
              <a:rPr lang="en-US" altLang="ja-JP" sz="1050" b="1" dirty="0">
                <a:solidFill>
                  <a:srgbClr val="3750A0"/>
                </a:solidFill>
              </a:rPr>
              <a:t>desknet's NEO</a:t>
            </a:r>
            <a:br>
              <a:rPr lang="en-US" altLang="ja-JP" sz="1050" b="1" dirty="0">
                <a:solidFill>
                  <a:srgbClr val="3750A0"/>
                </a:solidFill>
              </a:rPr>
            </a:br>
            <a:r>
              <a:rPr lang="ja-JP" altLang="en-US" sz="1050" b="1" dirty="0">
                <a:solidFill>
                  <a:srgbClr val="3750A0"/>
                </a:solidFill>
              </a:rPr>
              <a:t>システム管理者マニュアル</a:t>
            </a:r>
            <a:endParaRPr lang="en-US" altLang="ja-JP" sz="1050" b="1" dirty="0">
              <a:solidFill>
                <a:srgbClr val="3750A0"/>
              </a:solidFill>
            </a:endParaRPr>
          </a:p>
          <a:p>
            <a:pPr>
              <a:spcBef>
                <a:spcPts val="600"/>
              </a:spcBef>
            </a:pPr>
            <a:r>
              <a:rPr lang="ja-JP" altLang="en-US" sz="1050" dirty="0">
                <a:hlinkClick r:id="rId4"/>
              </a:rPr>
              <a:t>http</a:t>
            </a:r>
            <a:r>
              <a:rPr lang="en-US" altLang="ja-JP" sz="1050" dirty="0">
                <a:hlinkClick r:id="rId4"/>
              </a:rPr>
              <a:t>s</a:t>
            </a:r>
            <a:r>
              <a:rPr lang="ja-JP" altLang="en-US" sz="1050" dirty="0">
                <a:hlinkClick r:id="rId4"/>
              </a:rPr>
              <a:t>://</a:t>
            </a:r>
            <a:r>
              <a:rPr lang="en-US" altLang="ja-JP" sz="1050" dirty="0">
                <a:hlinkClick r:id="rId4"/>
              </a:rPr>
              <a:t>www.desknets.com</a:t>
            </a:r>
            <a:r>
              <a:rPr lang="ja-JP" altLang="en-US" sz="1050" dirty="0">
                <a:hlinkClick r:id="rId4"/>
              </a:rPr>
              <a:t>/help/ja_JP/admin/filetfr/001.html#set2</a:t>
            </a:r>
            <a:r>
              <a:rPr lang="ja-JP" altLang="en-US" sz="1050" dirty="0"/>
              <a:t> </a:t>
            </a:r>
          </a:p>
        </p:txBody>
      </p:sp>
      <p:pic>
        <p:nvPicPr>
          <p:cNvPr id="21" name="図 20">
            <a:extLst>
              <a:ext uri="{FF2B5EF4-FFF2-40B4-BE49-F238E27FC236}">
                <a16:creationId xmlns:a16="http://schemas.microsoft.com/office/drawing/2014/main" id="{B1CA326A-D0F7-FE9E-F68B-EAD855B3E995}"/>
              </a:ext>
            </a:extLst>
          </p:cNvPr>
          <p:cNvPicPr>
            <a:picLocks noChangeAspect="1"/>
          </p:cNvPicPr>
          <p:nvPr/>
        </p:nvPicPr>
        <p:blipFill>
          <a:blip r:embed="rId5"/>
          <a:stretch>
            <a:fillRect/>
          </a:stretch>
        </p:blipFill>
        <p:spPr>
          <a:xfrm>
            <a:off x="2561024" y="2044789"/>
            <a:ext cx="4540517" cy="3268174"/>
          </a:xfrm>
          <a:prstGeom prst="rect">
            <a:avLst/>
          </a:prstGeom>
        </p:spPr>
      </p:pic>
      <p:cxnSp>
        <p:nvCxnSpPr>
          <p:cNvPr id="31" name="直線矢印コネクタ 30">
            <a:extLst>
              <a:ext uri="{FF2B5EF4-FFF2-40B4-BE49-F238E27FC236}">
                <a16:creationId xmlns:a16="http://schemas.microsoft.com/office/drawing/2014/main" id="{6BD9BCBB-402A-A2F6-D97C-7D7F5D6E24D1}"/>
              </a:ext>
            </a:extLst>
          </p:cNvPr>
          <p:cNvCxnSpPr>
            <a:cxnSpLocks/>
          </p:cNvCxnSpPr>
          <p:nvPr/>
        </p:nvCxnSpPr>
        <p:spPr>
          <a:xfrm rot="16200000">
            <a:off x="2529363" y="3058371"/>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テキスト ボックス 33">
            <a:extLst>
              <a:ext uri="{FF2B5EF4-FFF2-40B4-BE49-F238E27FC236}">
                <a16:creationId xmlns:a16="http://schemas.microsoft.com/office/drawing/2014/main" id="{E11EEE60-AD9E-04FC-7475-E29D8974D7E6}"/>
              </a:ext>
            </a:extLst>
          </p:cNvPr>
          <p:cNvSpPr txBox="1"/>
          <p:nvPr/>
        </p:nvSpPr>
        <p:spPr>
          <a:xfrm>
            <a:off x="7278940" y="3840229"/>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ユーザーごとに許可する容量を設定</a:t>
            </a:r>
            <a:endParaRPr lang="en-US" altLang="ja-JP" sz="1200" b="1" dirty="0">
              <a:solidFill>
                <a:srgbClr val="ED7D31"/>
              </a:solidFill>
              <a:latin typeface="+mn-ea"/>
            </a:endParaRPr>
          </a:p>
        </p:txBody>
      </p:sp>
      <p:sp>
        <p:nvSpPr>
          <p:cNvPr id="35" name="テキスト ボックス 34">
            <a:extLst>
              <a:ext uri="{FF2B5EF4-FFF2-40B4-BE49-F238E27FC236}">
                <a16:creationId xmlns:a16="http://schemas.microsoft.com/office/drawing/2014/main" id="{9E0A3170-1436-BEF1-D0EA-3561E2FAE98E}"/>
              </a:ext>
            </a:extLst>
          </p:cNvPr>
          <p:cNvSpPr txBox="1"/>
          <p:nvPr/>
        </p:nvSpPr>
        <p:spPr>
          <a:xfrm>
            <a:off x="7278938" y="4074374"/>
            <a:ext cx="3047675" cy="1245213"/>
          </a:xfrm>
          <a:prstGeom prst="rect">
            <a:avLst/>
          </a:prstGeom>
          <a:noFill/>
        </p:spPr>
        <p:txBody>
          <a:bodyPr wrap="square">
            <a:spAutoFit/>
          </a:bodyPr>
          <a:lstStyle/>
          <a:p>
            <a:pPr>
              <a:lnSpc>
                <a:spcPct val="120000"/>
              </a:lnSpc>
              <a:spcBef>
                <a:spcPts val="600"/>
              </a:spcBef>
            </a:pPr>
            <a:r>
              <a:rPr lang="en-US" altLang="ja-JP" sz="1050" dirty="0">
                <a:latin typeface="+mn-ea"/>
              </a:rPr>
              <a:t>1</a:t>
            </a:r>
            <a:r>
              <a:rPr lang="ja-JP" altLang="en-US" sz="1050" dirty="0">
                <a:latin typeface="+mn-ea"/>
              </a:rPr>
              <a:t>ユーザーが使用できるドライブ容量の上限値を設定します。</a:t>
            </a:r>
            <a:r>
              <a:rPr lang="en-US" altLang="ja-JP" sz="1050" dirty="0">
                <a:latin typeface="+mn-ea"/>
              </a:rPr>
              <a:t>1000MB</a:t>
            </a:r>
            <a:r>
              <a:rPr lang="ja-JP" altLang="en-US" sz="1050" dirty="0">
                <a:latin typeface="+mn-ea"/>
              </a:rPr>
              <a:t>以上のファイル送信を許可する場合は、この設定を</a:t>
            </a:r>
            <a:r>
              <a:rPr lang="en-US" altLang="ja-JP" sz="1050" dirty="0">
                <a:latin typeface="+mn-ea"/>
              </a:rPr>
              <a:t>1000</a:t>
            </a:r>
            <a:r>
              <a:rPr lang="ja-JP" altLang="en-US" sz="1050" dirty="0">
                <a:latin typeface="+mn-ea"/>
              </a:rPr>
              <a:t>より大きい値に設定します。（全ユーザーの合計ディスク使用量が提供されたドライブ容量を超過した場合、新しいファイルを送信できなくなります）</a:t>
            </a:r>
            <a:endParaRPr lang="en-US" altLang="ja-JP" sz="1050" dirty="0">
              <a:latin typeface="+mn-ea"/>
            </a:endParaRPr>
          </a:p>
        </p:txBody>
      </p:sp>
      <p:cxnSp>
        <p:nvCxnSpPr>
          <p:cNvPr id="37" name="直線矢印コネクタ 36">
            <a:extLst>
              <a:ext uri="{FF2B5EF4-FFF2-40B4-BE49-F238E27FC236}">
                <a16:creationId xmlns:a16="http://schemas.microsoft.com/office/drawing/2014/main" id="{0ADA766F-1D2E-C013-80DF-E527FAF2AC68}"/>
              </a:ext>
            </a:extLst>
          </p:cNvPr>
          <p:cNvCxnSpPr>
            <a:cxnSpLocks/>
          </p:cNvCxnSpPr>
          <p:nvPr/>
        </p:nvCxnSpPr>
        <p:spPr>
          <a:xfrm>
            <a:off x="6558581" y="4648745"/>
            <a:ext cx="691780" cy="852392"/>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1" name="直線矢印コネクタ 40">
            <a:extLst>
              <a:ext uri="{FF2B5EF4-FFF2-40B4-BE49-F238E27FC236}">
                <a16:creationId xmlns:a16="http://schemas.microsoft.com/office/drawing/2014/main" id="{2F89861D-83A6-EB05-979B-91616D1E8AE4}"/>
              </a:ext>
            </a:extLst>
          </p:cNvPr>
          <p:cNvCxnSpPr>
            <a:cxnSpLocks/>
          </p:cNvCxnSpPr>
          <p:nvPr/>
        </p:nvCxnSpPr>
        <p:spPr>
          <a:xfrm>
            <a:off x="6502402" y="3990912"/>
            <a:ext cx="747959"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3" name="直線矢印コネクタ 42">
            <a:extLst>
              <a:ext uri="{FF2B5EF4-FFF2-40B4-BE49-F238E27FC236}">
                <a16:creationId xmlns:a16="http://schemas.microsoft.com/office/drawing/2014/main" id="{A844E802-6598-7CED-509B-EDC8EB635956}"/>
              </a:ext>
            </a:extLst>
          </p:cNvPr>
          <p:cNvCxnSpPr>
            <a:cxnSpLocks/>
          </p:cNvCxnSpPr>
          <p:nvPr/>
        </p:nvCxnSpPr>
        <p:spPr>
          <a:xfrm flipV="1">
            <a:off x="6502400" y="3085682"/>
            <a:ext cx="747961" cy="29695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9" name="直線矢印コネクタ 48">
            <a:extLst>
              <a:ext uri="{FF2B5EF4-FFF2-40B4-BE49-F238E27FC236}">
                <a16:creationId xmlns:a16="http://schemas.microsoft.com/office/drawing/2014/main" id="{E3FBB3D8-63CC-6153-0F58-0BBA39226AEE}"/>
              </a:ext>
            </a:extLst>
          </p:cNvPr>
          <p:cNvCxnSpPr>
            <a:cxnSpLocks/>
          </p:cNvCxnSpPr>
          <p:nvPr/>
        </p:nvCxnSpPr>
        <p:spPr>
          <a:xfrm flipV="1">
            <a:off x="6502400" y="2544601"/>
            <a:ext cx="747961" cy="24700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56" name="正方形/長方形 55">
            <a:extLst>
              <a:ext uri="{FF2B5EF4-FFF2-40B4-BE49-F238E27FC236}">
                <a16:creationId xmlns:a16="http://schemas.microsoft.com/office/drawing/2014/main" id="{C649596F-7C82-AF41-D593-05B0203CE5D8}"/>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231932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AA692-40C4-25CA-184F-AA2C1BC576F1}"/>
              </a:ext>
            </a:extLst>
          </p:cNvPr>
          <p:cNvSpPr>
            <a:spLocks noGrp="1"/>
          </p:cNvSpPr>
          <p:nvPr>
            <p:ph type="title"/>
          </p:nvPr>
        </p:nvSpPr>
        <p:spPr/>
        <p:txBody>
          <a:bodyPr/>
          <a:lstStyle/>
          <a:p>
            <a:r>
              <a:rPr kumimoji="1" lang="ja-JP" altLang="en-US" dirty="0"/>
              <a:t>ファイル転送のその他設定を行う</a:t>
            </a:r>
          </a:p>
        </p:txBody>
      </p:sp>
      <p:sp>
        <p:nvSpPr>
          <p:cNvPr id="3" name="スライド番号プレースホルダー 2">
            <a:extLst>
              <a:ext uri="{FF2B5EF4-FFF2-40B4-BE49-F238E27FC236}">
                <a16:creationId xmlns:a16="http://schemas.microsoft.com/office/drawing/2014/main" id="{FC7BBD40-7279-B7D7-18ED-F65297B763E5}"/>
              </a:ext>
            </a:extLst>
          </p:cNvPr>
          <p:cNvSpPr>
            <a:spLocks noGrp="1"/>
          </p:cNvSpPr>
          <p:nvPr>
            <p:ph type="sldNum" sz="quarter" idx="12"/>
          </p:nvPr>
        </p:nvSpPr>
        <p:spPr/>
        <p:txBody>
          <a:bodyPr/>
          <a:lstStyle/>
          <a:p>
            <a:fld id="{3C9C2799-97FA-40D0-B772-22BD68808157}" type="slidenum">
              <a:rPr kumimoji="1" lang="ja-JP" altLang="en-US" smtClean="0"/>
              <a:pPr/>
              <a:t>14</a:t>
            </a:fld>
            <a:endParaRPr kumimoji="1" lang="ja-JP" altLang="en-US" dirty="0"/>
          </a:p>
        </p:txBody>
      </p:sp>
      <p:pic>
        <p:nvPicPr>
          <p:cNvPr id="8" name="図 7">
            <a:extLst>
              <a:ext uri="{FF2B5EF4-FFF2-40B4-BE49-F238E27FC236}">
                <a16:creationId xmlns:a16="http://schemas.microsoft.com/office/drawing/2014/main" id="{ABD6117A-FC4C-C48F-4D24-334A02D9694C}"/>
              </a:ext>
            </a:extLst>
          </p:cNvPr>
          <p:cNvPicPr>
            <a:picLocks noChangeAspect="1"/>
          </p:cNvPicPr>
          <p:nvPr/>
        </p:nvPicPr>
        <p:blipFill>
          <a:blip r:embed="rId2"/>
          <a:stretch>
            <a:fillRect/>
          </a:stretch>
        </p:blipFill>
        <p:spPr>
          <a:xfrm>
            <a:off x="482600" y="2029220"/>
            <a:ext cx="1929600" cy="2090400"/>
          </a:xfrm>
          <a:prstGeom prst="rect">
            <a:avLst/>
          </a:prstGeom>
        </p:spPr>
      </p:pic>
      <p:sp>
        <p:nvSpPr>
          <p:cNvPr id="10" name="四角形: 角を丸くする 9">
            <a:extLst>
              <a:ext uri="{FF2B5EF4-FFF2-40B4-BE49-F238E27FC236}">
                <a16:creationId xmlns:a16="http://schemas.microsoft.com/office/drawing/2014/main" id="{F56332A2-A3AC-EB43-8EE6-A8E746AB69BC}"/>
              </a:ext>
            </a:extLst>
          </p:cNvPr>
          <p:cNvSpPr/>
          <p:nvPr/>
        </p:nvSpPr>
        <p:spPr>
          <a:xfrm>
            <a:off x="683698" y="33080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87AE617-0B24-B9ED-19EB-B1838BBEF5D1}"/>
              </a:ext>
            </a:extLst>
          </p:cNvPr>
          <p:cNvSpPr/>
          <p:nvPr/>
        </p:nvSpPr>
        <p:spPr>
          <a:xfrm>
            <a:off x="683698" y="36382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44CA6DA-3018-A6B6-475B-E2F92FAA9D31}"/>
              </a:ext>
            </a:extLst>
          </p:cNvPr>
          <p:cNvSpPr txBox="1"/>
          <p:nvPr/>
        </p:nvSpPr>
        <p:spPr>
          <a:xfrm>
            <a:off x="2910142" y="2087253"/>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管理者設定</a:t>
            </a:r>
            <a:endParaRPr lang="en-US" altLang="ja-JP" sz="1200" b="1" dirty="0">
              <a:solidFill>
                <a:srgbClr val="ED7D31"/>
              </a:solidFill>
              <a:latin typeface="+mn-ea"/>
            </a:endParaRPr>
          </a:p>
        </p:txBody>
      </p:sp>
      <p:sp>
        <p:nvSpPr>
          <p:cNvPr id="13" name="テキスト ボックス 12">
            <a:extLst>
              <a:ext uri="{FF2B5EF4-FFF2-40B4-BE49-F238E27FC236}">
                <a16:creationId xmlns:a16="http://schemas.microsoft.com/office/drawing/2014/main" id="{8FEE1F90-18AF-42F0-8046-4A50F2DDAAC0}"/>
              </a:ext>
            </a:extLst>
          </p:cNvPr>
          <p:cNvSpPr txBox="1"/>
          <p:nvPr/>
        </p:nvSpPr>
        <p:spPr>
          <a:xfrm>
            <a:off x="2910142" y="3618934"/>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メール本文設定</a:t>
            </a:r>
            <a:endParaRPr lang="en-US" altLang="ja-JP" sz="1200" b="1" dirty="0">
              <a:solidFill>
                <a:srgbClr val="ED7D31"/>
              </a:solidFill>
              <a:latin typeface="+mn-ea"/>
            </a:endParaRPr>
          </a:p>
        </p:txBody>
      </p:sp>
      <p:sp>
        <p:nvSpPr>
          <p:cNvPr id="14" name="テキスト ボックス 13">
            <a:extLst>
              <a:ext uri="{FF2B5EF4-FFF2-40B4-BE49-F238E27FC236}">
                <a16:creationId xmlns:a16="http://schemas.microsoft.com/office/drawing/2014/main" id="{24BA5665-3499-A08B-1803-7B4C04B6CFA9}"/>
              </a:ext>
            </a:extLst>
          </p:cNvPr>
          <p:cNvSpPr txBox="1"/>
          <p:nvPr/>
        </p:nvSpPr>
        <p:spPr>
          <a:xfrm>
            <a:off x="2910140" y="2320496"/>
            <a:ext cx="3047675" cy="1128258"/>
          </a:xfrm>
          <a:prstGeom prst="rect">
            <a:avLst/>
          </a:prstGeom>
          <a:noFill/>
        </p:spPr>
        <p:txBody>
          <a:bodyPr wrap="square">
            <a:spAutoFit/>
          </a:bodyPr>
          <a:lstStyle/>
          <a:p>
            <a:pPr>
              <a:lnSpc>
                <a:spcPct val="120000"/>
              </a:lnSpc>
              <a:spcBef>
                <a:spcPts val="600"/>
              </a:spcBef>
            </a:pPr>
            <a:r>
              <a:rPr lang="ja-JP" altLang="en-US" sz="1050" dirty="0">
                <a:latin typeface="+mn-ea"/>
              </a:rPr>
              <a:t>ファイル転送の機能管理者を設定できます。</a:t>
            </a:r>
            <a:endParaRPr lang="en-US" altLang="ja-JP" sz="1050" dirty="0">
              <a:latin typeface="+mn-ea"/>
            </a:endParaRPr>
          </a:p>
          <a:p>
            <a:pPr>
              <a:lnSpc>
                <a:spcPct val="120000"/>
              </a:lnSpc>
              <a:spcBef>
                <a:spcPts val="600"/>
              </a:spcBef>
            </a:pPr>
            <a:r>
              <a:rPr lang="ja-JP" altLang="en-US" sz="1050" dirty="0">
                <a:latin typeface="+mn-ea"/>
              </a:rPr>
              <a:t>機能管理者に割り当てられたユーザーは、 ファイル転送の機能管理メニュー「ファイル転送管理」から、管理対象に設定した組織に所属するユーザーの使用状況の確認などが行えます。</a:t>
            </a:r>
            <a:endParaRPr lang="en-US" altLang="ja-JP" sz="1050" dirty="0">
              <a:latin typeface="+mn-ea"/>
            </a:endParaRPr>
          </a:p>
        </p:txBody>
      </p:sp>
      <p:sp>
        <p:nvSpPr>
          <p:cNvPr id="15" name="テキスト ボックス 14">
            <a:extLst>
              <a:ext uri="{FF2B5EF4-FFF2-40B4-BE49-F238E27FC236}">
                <a16:creationId xmlns:a16="http://schemas.microsoft.com/office/drawing/2014/main" id="{A69D55AE-B276-2908-3B41-1F4B7DF564B4}"/>
              </a:ext>
            </a:extLst>
          </p:cNvPr>
          <p:cNvSpPr txBox="1"/>
          <p:nvPr/>
        </p:nvSpPr>
        <p:spPr>
          <a:xfrm>
            <a:off x="2910140" y="3853079"/>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ファイル送信時のメール本文の初期値を設定できます。この設定はユーザーが個別に設定できます。</a:t>
            </a:r>
            <a:endParaRPr lang="en-US" altLang="ja-JP" sz="1050" dirty="0">
              <a:latin typeface="+mn-ea"/>
            </a:endParaRPr>
          </a:p>
        </p:txBody>
      </p:sp>
      <p:cxnSp>
        <p:nvCxnSpPr>
          <p:cNvPr id="16" name="直線矢印コネクタ 15">
            <a:extLst>
              <a:ext uri="{FF2B5EF4-FFF2-40B4-BE49-F238E27FC236}">
                <a16:creationId xmlns:a16="http://schemas.microsoft.com/office/drawing/2014/main" id="{6E6D9618-EA9C-C0F4-38D8-D7C128D71AF1}"/>
              </a:ext>
            </a:extLst>
          </p:cNvPr>
          <p:cNvCxnSpPr>
            <a:cxnSpLocks/>
          </p:cNvCxnSpPr>
          <p:nvPr/>
        </p:nvCxnSpPr>
        <p:spPr>
          <a:xfrm>
            <a:off x="2052995" y="3751479"/>
            <a:ext cx="828566" cy="2835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17" name="直線矢印コネクタ 16">
            <a:extLst>
              <a:ext uri="{FF2B5EF4-FFF2-40B4-BE49-F238E27FC236}">
                <a16:creationId xmlns:a16="http://schemas.microsoft.com/office/drawing/2014/main" id="{8A5AB23B-58F9-15F3-BD11-A8E41C7428CA}"/>
              </a:ext>
            </a:extLst>
          </p:cNvPr>
          <p:cNvCxnSpPr>
            <a:cxnSpLocks/>
          </p:cNvCxnSpPr>
          <p:nvPr/>
        </p:nvCxnSpPr>
        <p:spPr>
          <a:xfrm flipV="1">
            <a:off x="2133600" y="2222500"/>
            <a:ext cx="747961" cy="1151444"/>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8" name="テキスト ボックス 17">
            <a:extLst>
              <a:ext uri="{FF2B5EF4-FFF2-40B4-BE49-F238E27FC236}">
                <a16:creationId xmlns:a16="http://schemas.microsoft.com/office/drawing/2014/main" id="{1329B3AB-5BCE-0235-4B30-79CC6898091F}"/>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）から「共通設定」を開き、必要に応じてその他の設定を行います。</a:t>
            </a:r>
            <a:endParaRPr lang="en-US" altLang="ja-JP" dirty="0">
              <a:latin typeface="+mn-ea"/>
            </a:endParaRPr>
          </a:p>
        </p:txBody>
      </p:sp>
      <p:pic>
        <p:nvPicPr>
          <p:cNvPr id="19" name="図 18">
            <a:extLst>
              <a:ext uri="{FF2B5EF4-FFF2-40B4-BE49-F238E27FC236}">
                <a16:creationId xmlns:a16="http://schemas.microsoft.com/office/drawing/2014/main" id="{3D5DA139-A9ED-9E7A-9FE3-C64A8A092027}"/>
              </a:ext>
            </a:extLst>
          </p:cNvPr>
          <p:cNvPicPr>
            <a:picLocks noChangeAspect="1"/>
          </p:cNvPicPr>
          <p:nvPr/>
        </p:nvPicPr>
        <p:blipFill>
          <a:blip r:embed="rId3"/>
          <a:stretch>
            <a:fillRect/>
          </a:stretch>
        </p:blipFill>
        <p:spPr>
          <a:xfrm>
            <a:off x="2423931" y="1519242"/>
            <a:ext cx="316706" cy="308146"/>
          </a:xfrm>
          <a:prstGeom prst="rect">
            <a:avLst/>
          </a:prstGeom>
        </p:spPr>
      </p:pic>
      <p:sp>
        <p:nvSpPr>
          <p:cNvPr id="26" name="正方形/長方形 25">
            <a:extLst>
              <a:ext uri="{FF2B5EF4-FFF2-40B4-BE49-F238E27FC236}">
                <a16:creationId xmlns:a16="http://schemas.microsoft.com/office/drawing/2014/main" id="{DD19C913-4F5B-368E-DE24-300DC750F108}"/>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pic>
        <p:nvPicPr>
          <p:cNvPr id="29" name="図 28">
            <a:extLst>
              <a:ext uri="{FF2B5EF4-FFF2-40B4-BE49-F238E27FC236}">
                <a16:creationId xmlns:a16="http://schemas.microsoft.com/office/drawing/2014/main" id="{E0C70C93-0ADF-0F0C-FE40-D7B40C93D55E}"/>
              </a:ext>
            </a:extLst>
          </p:cNvPr>
          <p:cNvPicPr>
            <a:picLocks noChangeAspect="1"/>
          </p:cNvPicPr>
          <p:nvPr/>
        </p:nvPicPr>
        <p:blipFill>
          <a:blip r:embed="rId4"/>
          <a:stretch>
            <a:fillRect/>
          </a:stretch>
        </p:blipFill>
        <p:spPr>
          <a:xfrm>
            <a:off x="6160293" y="3689074"/>
            <a:ext cx="4047948" cy="3368107"/>
          </a:xfrm>
          <a:prstGeom prst="rect">
            <a:avLst/>
          </a:prstGeom>
        </p:spPr>
      </p:pic>
      <p:pic>
        <p:nvPicPr>
          <p:cNvPr id="31" name="図 30">
            <a:extLst>
              <a:ext uri="{FF2B5EF4-FFF2-40B4-BE49-F238E27FC236}">
                <a16:creationId xmlns:a16="http://schemas.microsoft.com/office/drawing/2014/main" id="{CF1C7F2B-1DDE-B141-A9A6-9F1F58B1ABF3}"/>
              </a:ext>
            </a:extLst>
          </p:cNvPr>
          <p:cNvPicPr>
            <a:picLocks noChangeAspect="1"/>
          </p:cNvPicPr>
          <p:nvPr/>
        </p:nvPicPr>
        <p:blipFill>
          <a:blip r:embed="rId5"/>
          <a:stretch>
            <a:fillRect/>
          </a:stretch>
        </p:blipFill>
        <p:spPr>
          <a:xfrm>
            <a:off x="6160293" y="2144091"/>
            <a:ext cx="4048919" cy="1333344"/>
          </a:xfrm>
          <a:prstGeom prst="rect">
            <a:avLst/>
          </a:prstGeom>
        </p:spPr>
      </p:pic>
    </p:spTree>
    <p:extLst>
      <p:ext uri="{BB962C8B-B14F-4D97-AF65-F5344CB8AC3E}">
        <p14:creationId xmlns:p14="http://schemas.microsoft.com/office/powerpoint/2010/main" val="421741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9A1C-97DB-881A-C4B2-407DE149869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D880AEF-D305-8116-A66D-2C2EFC1F8F59}"/>
              </a:ext>
            </a:extLst>
          </p:cNvPr>
          <p:cNvSpPr>
            <a:spLocks noGrp="1"/>
          </p:cNvSpPr>
          <p:nvPr>
            <p:ph type="ctrTitle"/>
          </p:nvPr>
        </p:nvSpPr>
        <p:spPr>
          <a:xfrm>
            <a:off x="571460" y="3251200"/>
            <a:ext cx="8973232" cy="1608783"/>
          </a:xfrm>
        </p:spPr>
        <p:txBody>
          <a:bodyPr anchor="b"/>
          <a:lstStyle/>
          <a:p>
            <a:r>
              <a:rPr lang="ja-JP" altLang="en-US" sz="4400" spc="300" dirty="0"/>
              <a:t>ファイル転送の初期設定</a:t>
            </a:r>
            <a:br>
              <a:rPr lang="en-US" altLang="ja-JP" sz="4400" spc="300" dirty="0"/>
            </a:br>
            <a:r>
              <a:rPr lang="en-US" altLang="ja-JP" sz="4400" spc="300" dirty="0"/>
              <a:t>(</a:t>
            </a:r>
            <a:r>
              <a:rPr lang="ja-JP" altLang="en-US" sz="4400" spc="300" dirty="0"/>
              <a:t>一般ユーザー</a:t>
            </a:r>
            <a:r>
              <a:rPr lang="en-US" altLang="ja-JP" sz="4400" spc="300" dirty="0"/>
              <a:t>)</a:t>
            </a:r>
            <a:endParaRPr lang="ja-JP" altLang="en-US" sz="4400" spc="300" dirty="0"/>
          </a:p>
        </p:txBody>
      </p:sp>
    </p:spTree>
    <p:extLst>
      <p:ext uri="{BB962C8B-B14F-4D97-AF65-F5344CB8AC3E}">
        <p14:creationId xmlns:p14="http://schemas.microsoft.com/office/powerpoint/2010/main" val="199440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5E6370D-A60E-D614-4F9B-3E2F3BAF1312}"/>
              </a:ext>
            </a:extLst>
          </p:cNvPr>
          <p:cNvPicPr>
            <a:picLocks noChangeAspect="1"/>
          </p:cNvPicPr>
          <p:nvPr/>
        </p:nvPicPr>
        <p:blipFill>
          <a:blip r:embed="rId2"/>
          <a:stretch>
            <a:fillRect/>
          </a:stretch>
        </p:blipFill>
        <p:spPr>
          <a:xfrm>
            <a:off x="4379755" y="2790035"/>
            <a:ext cx="5695200" cy="2514179"/>
          </a:xfrm>
          <a:prstGeom prst="rect">
            <a:avLst/>
          </a:prstGeom>
        </p:spPr>
      </p:pic>
      <p:sp>
        <p:nvSpPr>
          <p:cNvPr id="2" name="タイトル 1">
            <a:extLst>
              <a:ext uri="{FF2B5EF4-FFF2-40B4-BE49-F238E27FC236}">
                <a16:creationId xmlns:a16="http://schemas.microsoft.com/office/drawing/2014/main" id="{1FFF3271-8023-A9F0-CA0E-5D621D2DADFA}"/>
              </a:ext>
            </a:extLst>
          </p:cNvPr>
          <p:cNvSpPr>
            <a:spLocks noGrp="1"/>
          </p:cNvSpPr>
          <p:nvPr>
            <p:ph type="title"/>
          </p:nvPr>
        </p:nvSpPr>
        <p:spPr/>
        <p:txBody>
          <a:bodyPr/>
          <a:lstStyle/>
          <a:p>
            <a:r>
              <a:rPr kumimoji="1" lang="ja-JP" altLang="en-US" dirty="0"/>
              <a:t>ファイル転送を開く</a:t>
            </a:r>
          </a:p>
        </p:txBody>
      </p:sp>
      <p:sp>
        <p:nvSpPr>
          <p:cNvPr id="3" name="スライド番号プレースホルダー 2">
            <a:extLst>
              <a:ext uri="{FF2B5EF4-FFF2-40B4-BE49-F238E27FC236}">
                <a16:creationId xmlns:a16="http://schemas.microsoft.com/office/drawing/2014/main" id="{BCE7B3B0-8B7A-BA6D-2C42-5C67C8C39A0B}"/>
              </a:ext>
            </a:extLst>
          </p:cNvPr>
          <p:cNvSpPr>
            <a:spLocks noGrp="1"/>
          </p:cNvSpPr>
          <p:nvPr>
            <p:ph type="sldNum" sz="quarter" idx="12"/>
          </p:nvPr>
        </p:nvSpPr>
        <p:spPr/>
        <p:txBody>
          <a:bodyPr/>
          <a:lstStyle/>
          <a:p>
            <a:fld id="{3C9C2799-97FA-40D0-B772-22BD68808157}" type="slidenum">
              <a:rPr kumimoji="1" lang="ja-JP" altLang="en-US" smtClean="0"/>
              <a:pPr/>
              <a:t>16</a:t>
            </a:fld>
            <a:endParaRPr kumimoji="1" lang="ja-JP" altLang="en-US" dirty="0"/>
          </a:p>
        </p:txBody>
      </p:sp>
      <p:sp>
        <p:nvSpPr>
          <p:cNvPr id="4" name="テキスト ボックス 3">
            <a:extLst>
              <a:ext uri="{FF2B5EF4-FFF2-40B4-BE49-F238E27FC236}">
                <a16:creationId xmlns:a16="http://schemas.microsoft.com/office/drawing/2014/main" id="{71E2938A-2E20-A4F3-DA18-DFFE3F6C9423}"/>
              </a:ext>
            </a:extLst>
          </p:cNvPr>
          <p:cNvSpPr txBox="1"/>
          <p:nvPr/>
        </p:nvSpPr>
        <p:spPr>
          <a:xfrm>
            <a:off x="667656" y="1462089"/>
            <a:ext cx="9356498" cy="1148391"/>
          </a:xfrm>
          <a:prstGeom prst="rect">
            <a:avLst/>
          </a:prstGeom>
          <a:noFill/>
        </p:spPr>
        <p:txBody>
          <a:bodyPr wrap="square">
            <a:spAutoFit/>
          </a:bodyPr>
          <a:lstStyle/>
          <a:p>
            <a:pPr>
              <a:lnSpc>
                <a:spcPct val="120000"/>
              </a:lnSpc>
              <a:spcBef>
                <a:spcPts val="600"/>
              </a:spcBef>
            </a:pPr>
            <a:r>
              <a:rPr lang="ja-JP" altLang="en-US" dirty="0">
                <a:latin typeface="+mn-ea"/>
              </a:rPr>
              <a:t>ポータルのメニューから「ファイル転送」を開きます。</a:t>
            </a:r>
            <a:endParaRPr lang="en-US" altLang="ja-JP" dirty="0">
              <a:latin typeface="+mn-ea"/>
            </a:endParaRPr>
          </a:p>
          <a:p>
            <a:pPr>
              <a:lnSpc>
                <a:spcPct val="120000"/>
              </a:lnSpc>
              <a:spcBef>
                <a:spcPts val="600"/>
              </a:spcBef>
            </a:pPr>
            <a:r>
              <a:rPr lang="ja-JP" altLang="en-US" dirty="0">
                <a:latin typeface="+mn-ea"/>
              </a:rPr>
              <a:t>以下、ウェブメール（</a:t>
            </a:r>
            <a:r>
              <a:rPr lang="en-US" altLang="ja-JP" dirty="0">
                <a:latin typeface="+mn-ea"/>
              </a:rPr>
              <a:t>POP</a:t>
            </a:r>
            <a:r>
              <a:rPr lang="ja-JP" altLang="en-US" dirty="0">
                <a:latin typeface="+mn-ea"/>
              </a:rPr>
              <a:t>）機能を利用している場合（メールアカウント設定がある場合）と同機能を利用していない場合、また利用しない場合で、設定手順が異なります。</a:t>
            </a:r>
            <a:endParaRPr lang="en-US" altLang="ja-JP" dirty="0">
              <a:latin typeface="+mn-ea"/>
            </a:endParaRPr>
          </a:p>
        </p:txBody>
      </p:sp>
      <p:pic>
        <p:nvPicPr>
          <p:cNvPr id="5" name="図 4">
            <a:extLst>
              <a:ext uri="{FF2B5EF4-FFF2-40B4-BE49-F238E27FC236}">
                <a16:creationId xmlns:a16="http://schemas.microsoft.com/office/drawing/2014/main" id="{DBC4625A-F623-6718-FD5E-3ED6B8D8A9EE}"/>
              </a:ext>
            </a:extLst>
          </p:cNvPr>
          <p:cNvPicPr>
            <a:picLocks noChangeAspect="1"/>
          </p:cNvPicPr>
          <p:nvPr/>
        </p:nvPicPr>
        <p:blipFill>
          <a:blip r:embed="rId3"/>
          <a:stretch>
            <a:fillRect/>
          </a:stretch>
        </p:blipFill>
        <p:spPr>
          <a:xfrm>
            <a:off x="573881" y="2764635"/>
            <a:ext cx="3617119" cy="2375242"/>
          </a:xfrm>
          <a:prstGeom prst="rect">
            <a:avLst/>
          </a:prstGeom>
        </p:spPr>
      </p:pic>
      <p:sp>
        <p:nvSpPr>
          <p:cNvPr id="7" name="正方形/長方形 6">
            <a:extLst>
              <a:ext uri="{FF2B5EF4-FFF2-40B4-BE49-F238E27FC236}">
                <a16:creationId xmlns:a16="http://schemas.microsoft.com/office/drawing/2014/main" id="{09BC1BDF-38BD-72B2-849F-1F5B17DBB55C}"/>
              </a:ext>
            </a:extLst>
          </p:cNvPr>
          <p:cNvSpPr/>
          <p:nvPr/>
        </p:nvSpPr>
        <p:spPr>
          <a:xfrm>
            <a:off x="573881" y="5630202"/>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を使用している場合</a:t>
            </a:r>
            <a:endParaRPr kumimoji="1" lang="en-US" altLang="ja-JP" b="1" dirty="0">
              <a:solidFill>
                <a:srgbClr val="FFFF00"/>
              </a:solidFill>
            </a:endParaRPr>
          </a:p>
          <a:p>
            <a:pPr algn="ctr"/>
            <a:r>
              <a:rPr kumimoji="1" lang="ja-JP" altLang="en-US" b="1" dirty="0">
                <a:solidFill>
                  <a:srgbClr val="FFFF00"/>
                </a:solidFill>
              </a:rPr>
              <a:t>（メールアカウント設定がある場合）</a:t>
            </a:r>
            <a:endParaRPr kumimoji="1" lang="en-US" altLang="ja-JP" b="1" dirty="0">
              <a:solidFill>
                <a:srgbClr val="FFFF00"/>
              </a:solidFill>
            </a:endParaRPr>
          </a:p>
          <a:p>
            <a:pPr algn="ctr"/>
            <a:r>
              <a:rPr kumimoji="1" lang="ja-JP" altLang="en-US" sz="2400" b="1" dirty="0"/>
              <a:t>→ </a:t>
            </a:r>
            <a:r>
              <a:rPr kumimoji="1" lang="en-US" altLang="ja-JP" sz="2400" b="1" dirty="0"/>
              <a:t>p.19 </a:t>
            </a:r>
            <a:r>
              <a:rPr kumimoji="1" lang="ja-JP" altLang="en-US" sz="2400" b="1" dirty="0"/>
              <a:t>へ</a:t>
            </a:r>
            <a:endParaRPr kumimoji="1" lang="en-US" altLang="ja-JP" sz="2400" b="1" dirty="0"/>
          </a:p>
        </p:txBody>
      </p:sp>
      <p:sp>
        <p:nvSpPr>
          <p:cNvPr id="8" name="正方形/長方形 7">
            <a:extLst>
              <a:ext uri="{FF2B5EF4-FFF2-40B4-BE49-F238E27FC236}">
                <a16:creationId xmlns:a16="http://schemas.microsoft.com/office/drawing/2014/main" id="{015E3BDB-F71F-A90A-E876-CEEF5E4C385A}"/>
              </a:ext>
            </a:extLst>
          </p:cNvPr>
          <p:cNvSpPr/>
          <p:nvPr/>
        </p:nvSpPr>
        <p:spPr>
          <a:xfrm>
            <a:off x="5565662" y="5623056"/>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FF00"/>
                </a:solidFill>
              </a:rPr>
              <a:t>ウェブメール</a:t>
            </a:r>
            <a:r>
              <a:rPr kumimoji="1" lang="en-US" altLang="ja-JP" sz="1600" b="1" dirty="0">
                <a:solidFill>
                  <a:srgbClr val="FFFF00"/>
                </a:solidFill>
              </a:rPr>
              <a:t>(POP)</a:t>
            </a:r>
            <a:r>
              <a:rPr kumimoji="1" lang="ja-JP" altLang="en-US" sz="1600" b="1" dirty="0">
                <a:solidFill>
                  <a:srgbClr val="FFFF00"/>
                </a:solidFill>
              </a:rPr>
              <a:t>を使用していない場合</a:t>
            </a:r>
            <a:endParaRPr kumimoji="1" lang="en-US" altLang="ja-JP" sz="1600" b="1" dirty="0">
              <a:solidFill>
                <a:srgbClr val="FFFF00"/>
              </a:solidFill>
            </a:endParaRPr>
          </a:p>
          <a:p>
            <a:pPr algn="ctr"/>
            <a:r>
              <a:rPr kumimoji="1" lang="ja-JP" altLang="en-US" sz="1600" b="1" dirty="0">
                <a:solidFill>
                  <a:srgbClr val="FFFF00"/>
                </a:solidFill>
              </a:rPr>
              <a:t>またはウェブメール</a:t>
            </a:r>
            <a:r>
              <a:rPr kumimoji="1" lang="en-US" altLang="ja-JP" sz="1600" b="1" dirty="0">
                <a:solidFill>
                  <a:srgbClr val="FFFF00"/>
                </a:solidFill>
              </a:rPr>
              <a:t>(POP)</a:t>
            </a:r>
            <a:r>
              <a:rPr kumimoji="1" lang="ja-JP" altLang="en-US" sz="1600" b="1" dirty="0">
                <a:solidFill>
                  <a:srgbClr val="FFFF00"/>
                </a:solidFill>
              </a:rPr>
              <a:t>で使用している</a:t>
            </a:r>
            <a:br>
              <a:rPr kumimoji="1" lang="en-US" altLang="ja-JP" sz="1600" b="1" dirty="0">
                <a:solidFill>
                  <a:srgbClr val="FFFF00"/>
                </a:solidFill>
              </a:rPr>
            </a:br>
            <a:r>
              <a:rPr kumimoji="1" lang="ja-JP" altLang="en-US" sz="1600" b="1" dirty="0">
                <a:solidFill>
                  <a:srgbClr val="FFFF00"/>
                </a:solidFill>
              </a:rPr>
              <a:t>メールアカウントを使用しない場合</a:t>
            </a:r>
            <a:endParaRPr kumimoji="1" lang="en-US" altLang="ja-JP" sz="1600" b="1" dirty="0">
              <a:solidFill>
                <a:srgbClr val="FFFF00"/>
              </a:solidFill>
            </a:endParaRPr>
          </a:p>
          <a:p>
            <a:pPr algn="ctr"/>
            <a:r>
              <a:rPr kumimoji="1" lang="ja-JP" altLang="en-US" sz="2400" b="1" dirty="0"/>
              <a:t>→ </a:t>
            </a:r>
            <a:r>
              <a:rPr kumimoji="1" lang="en-US" altLang="ja-JP" sz="2400" b="1" dirty="0"/>
              <a:t>p.17 </a:t>
            </a:r>
            <a:r>
              <a:rPr kumimoji="1" lang="ja-JP" altLang="en-US" sz="2400" b="1" dirty="0"/>
              <a:t>へ</a:t>
            </a:r>
          </a:p>
        </p:txBody>
      </p:sp>
      <p:cxnSp>
        <p:nvCxnSpPr>
          <p:cNvPr id="9" name="直線矢印コネクタ 8">
            <a:extLst>
              <a:ext uri="{FF2B5EF4-FFF2-40B4-BE49-F238E27FC236}">
                <a16:creationId xmlns:a16="http://schemas.microsoft.com/office/drawing/2014/main" id="{335DEE5D-97AA-63B3-600B-E4DE9BD96F02}"/>
              </a:ext>
            </a:extLst>
          </p:cNvPr>
          <p:cNvCxnSpPr>
            <a:cxnSpLocks/>
          </p:cNvCxnSpPr>
          <p:nvPr/>
        </p:nvCxnSpPr>
        <p:spPr>
          <a:xfrm rot="16200000">
            <a:off x="4161224" y="30940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0" name="四角形: 角を丸くする 9">
            <a:extLst>
              <a:ext uri="{FF2B5EF4-FFF2-40B4-BE49-F238E27FC236}">
                <a16:creationId xmlns:a16="http://schemas.microsoft.com/office/drawing/2014/main" id="{33F15523-29A0-5210-A42C-9E3246035544}"/>
              </a:ext>
            </a:extLst>
          </p:cNvPr>
          <p:cNvSpPr/>
          <p:nvPr/>
        </p:nvSpPr>
        <p:spPr>
          <a:xfrm>
            <a:off x="2501900" y="2949107"/>
            <a:ext cx="698500" cy="47989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CFA52B1-DD17-6AF1-303B-FF6E6250D1B7}"/>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381942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F4E00-26C2-2C22-5547-6C2F70A64A98}"/>
            </a:ext>
          </a:extLst>
        </p:cNvPr>
        <p:cNvGrpSpPr/>
        <p:nvPr/>
      </p:nvGrpSpPr>
      <p:grpSpPr>
        <a:xfrm>
          <a:off x="0" y="0"/>
          <a:ext cx="0" cy="0"/>
          <a:chOff x="0" y="0"/>
          <a:chExt cx="0" cy="0"/>
        </a:xfrm>
      </p:grpSpPr>
      <p:pic>
        <p:nvPicPr>
          <p:cNvPr id="35" name="図 34">
            <a:extLst>
              <a:ext uri="{FF2B5EF4-FFF2-40B4-BE49-F238E27FC236}">
                <a16:creationId xmlns:a16="http://schemas.microsoft.com/office/drawing/2014/main" id="{041D8C7E-370D-4E41-2A59-F7860B3C60A9}"/>
              </a:ext>
            </a:extLst>
          </p:cNvPr>
          <p:cNvPicPr>
            <a:picLocks noChangeAspect="1"/>
          </p:cNvPicPr>
          <p:nvPr/>
        </p:nvPicPr>
        <p:blipFill>
          <a:blip r:embed="rId2"/>
          <a:stretch>
            <a:fillRect/>
          </a:stretch>
        </p:blipFill>
        <p:spPr>
          <a:xfrm>
            <a:off x="586706" y="2406676"/>
            <a:ext cx="9518400" cy="4195314"/>
          </a:xfrm>
          <a:prstGeom prst="rect">
            <a:avLst/>
          </a:prstGeom>
        </p:spPr>
      </p:pic>
      <p:sp>
        <p:nvSpPr>
          <p:cNvPr id="2" name="タイトル 1">
            <a:extLst>
              <a:ext uri="{FF2B5EF4-FFF2-40B4-BE49-F238E27FC236}">
                <a16:creationId xmlns:a16="http://schemas.microsoft.com/office/drawing/2014/main" id="{FC419D08-3FBE-E7D3-90BA-AF5AD6295E3E}"/>
              </a:ext>
            </a:extLst>
          </p:cNvPr>
          <p:cNvSpPr>
            <a:spLocks noGrp="1"/>
          </p:cNvSpPr>
          <p:nvPr>
            <p:ph type="title"/>
          </p:nvPr>
        </p:nvSpPr>
        <p:spPr/>
        <p:txBody>
          <a:bodyPr/>
          <a:lstStyle/>
          <a:p>
            <a:r>
              <a:rPr kumimoji="1" lang="ja-JP" altLang="en-US" dirty="0"/>
              <a:t>差出人設定を行う (1/2)</a:t>
            </a:r>
          </a:p>
        </p:txBody>
      </p:sp>
      <p:sp>
        <p:nvSpPr>
          <p:cNvPr id="3" name="スライド番号プレースホルダー 2">
            <a:extLst>
              <a:ext uri="{FF2B5EF4-FFF2-40B4-BE49-F238E27FC236}">
                <a16:creationId xmlns:a16="http://schemas.microsoft.com/office/drawing/2014/main" id="{55DB85EA-696E-8148-6118-58D368D5CB2D}"/>
              </a:ext>
            </a:extLst>
          </p:cNvPr>
          <p:cNvSpPr>
            <a:spLocks noGrp="1"/>
          </p:cNvSpPr>
          <p:nvPr>
            <p:ph type="sldNum" sz="quarter" idx="12"/>
          </p:nvPr>
        </p:nvSpPr>
        <p:spPr/>
        <p:txBody>
          <a:bodyPr/>
          <a:lstStyle/>
          <a:p>
            <a:fld id="{3C9C2799-97FA-40D0-B772-22BD68808157}" type="slidenum">
              <a:rPr kumimoji="1" lang="ja-JP" altLang="en-US" smtClean="0"/>
              <a:pPr/>
              <a:t>17</a:t>
            </a:fld>
            <a:endParaRPr kumimoji="1" lang="ja-JP" altLang="en-US" dirty="0"/>
          </a:p>
        </p:txBody>
      </p:sp>
      <p:sp>
        <p:nvSpPr>
          <p:cNvPr id="18" name="テキスト ボックス 17">
            <a:extLst>
              <a:ext uri="{FF2B5EF4-FFF2-40B4-BE49-F238E27FC236}">
                <a16:creationId xmlns:a16="http://schemas.microsoft.com/office/drawing/2014/main" id="{F8B255AD-1751-B719-704C-4A6E46EDF000}"/>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ファイル転送を開いた際に画面上部に表示されるメッセージから「差出人設定へ移動」を押すか、設定メニュー（　　）から「差出人設定」を開きます。</a:t>
            </a:r>
            <a:endParaRPr lang="en-US" altLang="ja-JP" dirty="0">
              <a:latin typeface="+mn-ea"/>
            </a:endParaRPr>
          </a:p>
        </p:txBody>
      </p:sp>
      <p:pic>
        <p:nvPicPr>
          <p:cNvPr id="19" name="図 18">
            <a:extLst>
              <a:ext uri="{FF2B5EF4-FFF2-40B4-BE49-F238E27FC236}">
                <a16:creationId xmlns:a16="http://schemas.microsoft.com/office/drawing/2014/main" id="{6779DDD8-CDC7-BFE3-D415-1EA00FFA65D6}"/>
              </a:ext>
            </a:extLst>
          </p:cNvPr>
          <p:cNvPicPr>
            <a:picLocks noChangeAspect="1"/>
          </p:cNvPicPr>
          <p:nvPr/>
        </p:nvPicPr>
        <p:blipFill>
          <a:blip r:embed="rId3"/>
          <a:stretch>
            <a:fillRect/>
          </a:stretch>
        </p:blipFill>
        <p:spPr>
          <a:xfrm>
            <a:off x="3336471" y="1851348"/>
            <a:ext cx="316706" cy="308146"/>
          </a:xfrm>
          <a:prstGeom prst="rect">
            <a:avLst/>
          </a:prstGeom>
        </p:spPr>
      </p:pic>
      <p:sp>
        <p:nvSpPr>
          <p:cNvPr id="21" name="正方形/長方形 20">
            <a:extLst>
              <a:ext uri="{FF2B5EF4-FFF2-40B4-BE49-F238E27FC236}">
                <a16:creationId xmlns:a16="http://schemas.microsoft.com/office/drawing/2014/main" id="{D64622BD-0E3D-89E4-B2B6-E5AF81568782}"/>
              </a:ext>
            </a:extLst>
          </p:cNvPr>
          <p:cNvSpPr/>
          <p:nvPr/>
        </p:nvSpPr>
        <p:spPr>
          <a:xfrm>
            <a:off x="482599" y="447496"/>
            <a:ext cx="2157859"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a:t>
            </a:r>
            <a:r>
              <a:rPr kumimoji="1" lang="en-US" altLang="ja-JP" sz="1200" b="1" dirty="0">
                <a:solidFill>
                  <a:schemeClr val="bg1"/>
                </a:solidFill>
              </a:rPr>
              <a:t>/</a:t>
            </a:r>
            <a:r>
              <a:rPr kumimoji="1" lang="ja-JP" altLang="en-US" sz="1200" b="1" dirty="0">
                <a:solidFill>
                  <a:schemeClr val="bg1"/>
                </a:solidFill>
              </a:rPr>
              <a:t>しない場合</a:t>
            </a:r>
          </a:p>
        </p:txBody>
      </p:sp>
      <p:sp>
        <p:nvSpPr>
          <p:cNvPr id="22" name="四角形: 角を丸くする 21">
            <a:extLst>
              <a:ext uri="{FF2B5EF4-FFF2-40B4-BE49-F238E27FC236}">
                <a16:creationId xmlns:a16="http://schemas.microsoft.com/office/drawing/2014/main" id="{1EFA1D33-F76E-EC14-8878-8762B39145D1}"/>
              </a:ext>
            </a:extLst>
          </p:cNvPr>
          <p:cNvSpPr/>
          <p:nvPr/>
        </p:nvSpPr>
        <p:spPr>
          <a:xfrm>
            <a:off x="4556731" y="2597003"/>
            <a:ext cx="1320087"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32D65AF-62F4-962B-8AE4-21E5589BBB34}"/>
              </a:ext>
            </a:extLst>
          </p:cNvPr>
          <p:cNvSpPr/>
          <p:nvPr/>
        </p:nvSpPr>
        <p:spPr>
          <a:xfrm>
            <a:off x="7248560" y="3644967"/>
            <a:ext cx="1552540"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99C2EB8-036F-0FEE-E7AB-FA31A39ADDEC}"/>
              </a:ext>
            </a:extLst>
          </p:cNvPr>
          <p:cNvSpPr/>
          <p:nvPr/>
        </p:nvSpPr>
        <p:spPr>
          <a:xfrm>
            <a:off x="8597900" y="2987207"/>
            <a:ext cx="342900" cy="333843"/>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873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B19C-C089-705E-5472-26EABF3A1C2E}"/>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6D11A589-6DBC-8F20-4FEB-ACD5DE595D8C}"/>
              </a:ext>
            </a:extLst>
          </p:cNvPr>
          <p:cNvPicPr>
            <a:picLocks noChangeAspect="1"/>
          </p:cNvPicPr>
          <p:nvPr/>
        </p:nvPicPr>
        <p:blipFill>
          <a:blip r:embed="rId2"/>
          <a:stretch>
            <a:fillRect/>
          </a:stretch>
        </p:blipFill>
        <p:spPr>
          <a:xfrm>
            <a:off x="735061" y="1941230"/>
            <a:ext cx="4622400" cy="4607211"/>
          </a:xfrm>
          <a:prstGeom prst="rect">
            <a:avLst/>
          </a:prstGeom>
        </p:spPr>
      </p:pic>
      <p:sp>
        <p:nvSpPr>
          <p:cNvPr id="2" name="タイトル 1">
            <a:extLst>
              <a:ext uri="{FF2B5EF4-FFF2-40B4-BE49-F238E27FC236}">
                <a16:creationId xmlns:a16="http://schemas.microsoft.com/office/drawing/2014/main" id="{F9F27114-F188-EAAD-66CC-C8D3E17C9C6B}"/>
              </a:ext>
            </a:extLst>
          </p:cNvPr>
          <p:cNvSpPr>
            <a:spLocks noGrp="1"/>
          </p:cNvSpPr>
          <p:nvPr>
            <p:ph type="title"/>
          </p:nvPr>
        </p:nvSpPr>
        <p:spPr/>
        <p:txBody>
          <a:bodyPr/>
          <a:lstStyle/>
          <a:p>
            <a:r>
              <a:rPr kumimoji="1" lang="ja-JP" altLang="en-US" dirty="0"/>
              <a:t>差出人設定を行う </a:t>
            </a:r>
            <a:r>
              <a:rPr kumimoji="1" lang="en-US" altLang="ja-JP" dirty="0"/>
              <a:t>(2/2)</a:t>
            </a:r>
            <a:endParaRPr kumimoji="1" lang="ja-JP" altLang="en-US" dirty="0"/>
          </a:p>
        </p:txBody>
      </p:sp>
      <p:sp>
        <p:nvSpPr>
          <p:cNvPr id="3" name="スライド番号プレースホルダー 2">
            <a:extLst>
              <a:ext uri="{FF2B5EF4-FFF2-40B4-BE49-F238E27FC236}">
                <a16:creationId xmlns:a16="http://schemas.microsoft.com/office/drawing/2014/main" id="{7630D2BA-6D29-85CA-315D-7476C11FC26E}"/>
              </a:ext>
            </a:extLst>
          </p:cNvPr>
          <p:cNvSpPr>
            <a:spLocks noGrp="1"/>
          </p:cNvSpPr>
          <p:nvPr>
            <p:ph type="sldNum" sz="quarter" idx="12"/>
          </p:nvPr>
        </p:nvSpPr>
        <p:spPr/>
        <p:txBody>
          <a:bodyPr/>
          <a:lstStyle/>
          <a:p>
            <a:fld id="{3C9C2799-97FA-40D0-B772-22BD68808157}" type="slidenum">
              <a:rPr kumimoji="1" lang="ja-JP" altLang="en-US" smtClean="0"/>
              <a:pPr/>
              <a:t>18</a:t>
            </a:fld>
            <a:endParaRPr kumimoji="1" lang="ja-JP" altLang="en-US" dirty="0"/>
          </a:p>
        </p:txBody>
      </p:sp>
      <p:sp>
        <p:nvSpPr>
          <p:cNvPr id="18" name="テキスト ボックス 17">
            <a:extLst>
              <a:ext uri="{FF2B5EF4-FFF2-40B4-BE49-F238E27FC236}">
                <a16:creationId xmlns:a16="http://schemas.microsoft.com/office/drawing/2014/main" id="{7EDD2D32-3865-227C-CC0F-322B7AD2BB44}"/>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「任意のメールアドレス」を選択し、メールアドレスなどの設定を行います。</a:t>
            </a:r>
            <a:endParaRPr lang="en-US" altLang="ja-JP" dirty="0">
              <a:latin typeface="+mn-ea"/>
            </a:endParaRPr>
          </a:p>
        </p:txBody>
      </p:sp>
      <p:sp>
        <p:nvSpPr>
          <p:cNvPr id="8" name="テキスト ボックス 7">
            <a:extLst>
              <a:ext uri="{FF2B5EF4-FFF2-40B4-BE49-F238E27FC236}">
                <a16:creationId xmlns:a16="http://schemas.microsoft.com/office/drawing/2014/main" id="{49E8D21A-BD62-1255-F68C-58ED02D291D0}"/>
              </a:ext>
            </a:extLst>
          </p:cNvPr>
          <p:cNvSpPr txBox="1"/>
          <p:nvPr/>
        </p:nvSpPr>
        <p:spPr>
          <a:xfrm>
            <a:off x="5676542" y="2302478"/>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任意のメールアドレスを選択してメールアドレス等を設定</a:t>
            </a:r>
            <a:endParaRPr lang="en-US" altLang="ja-JP" sz="1200" b="1" dirty="0">
              <a:solidFill>
                <a:srgbClr val="ED7D31"/>
              </a:solidFill>
              <a:latin typeface="+mn-ea"/>
            </a:endParaRPr>
          </a:p>
        </p:txBody>
      </p:sp>
      <p:sp>
        <p:nvSpPr>
          <p:cNvPr id="9" name="テキスト ボックス 8">
            <a:extLst>
              <a:ext uri="{FF2B5EF4-FFF2-40B4-BE49-F238E27FC236}">
                <a16:creationId xmlns:a16="http://schemas.microsoft.com/office/drawing/2014/main" id="{D97CF930-17CC-8337-197D-D80C562ABF55}"/>
              </a:ext>
            </a:extLst>
          </p:cNvPr>
          <p:cNvSpPr txBox="1"/>
          <p:nvPr/>
        </p:nvSpPr>
        <p:spPr>
          <a:xfrm>
            <a:off x="5676540" y="2535721"/>
            <a:ext cx="4621501" cy="469616"/>
          </a:xfrm>
          <a:prstGeom prst="rect">
            <a:avLst/>
          </a:prstGeom>
          <a:noFill/>
        </p:spPr>
        <p:txBody>
          <a:bodyPr wrap="square">
            <a:spAutoFit/>
          </a:bodyPr>
          <a:lstStyle/>
          <a:p>
            <a:pPr>
              <a:lnSpc>
                <a:spcPct val="120000"/>
              </a:lnSpc>
              <a:spcBef>
                <a:spcPts val="600"/>
              </a:spcBef>
            </a:pPr>
            <a:r>
              <a:rPr lang="ja-JP" altLang="en-US" sz="1050" dirty="0">
                <a:latin typeface="+mn-ea"/>
              </a:rPr>
              <a:t>「任意のメールアドレス」を選択し、表示名（差出人の氏名）、メールアドレス、ユーザー</a:t>
            </a:r>
            <a:r>
              <a:rPr lang="en-US" altLang="ja-JP" sz="1050" dirty="0">
                <a:latin typeface="+mn-ea"/>
              </a:rPr>
              <a:t>ID</a:t>
            </a:r>
            <a:r>
              <a:rPr lang="ja-JP" altLang="en-US" sz="1050" dirty="0">
                <a:latin typeface="+mn-ea"/>
              </a:rPr>
              <a:t>、パスワードの設定を行います。</a:t>
            </a:r>
            <a:endParaRPr lang="en-US" altLang="ja-JP" sz="1050" dirty="0">
              <a:latin typeface="+mn-ea"/>
            </a:endParaRPr>
          </a:p>
        </p:txBody>
      </p:sp>
      <p:cxnSp>
        <p:nvCxnSpPr>
          <p:cNvPr id="10" name="直線矢印コネクタ 9">
            <a:extLst>
              <a:ext uri="{FF2B5EF4-FFF2-40B4-BE49-F238E27FC236}">
                <a16:creationId xmlns:a16="http://schemas.microsoft.com/office/drawing/2014/main" id="{C8FA2490-8DF7-3C28-12FF-AEACBA48A019}"/>
              </a:ext>
            </a:extLst>
          </p:cNvPr>
          <p:cNvCxnSpPr>
            <a:cxnSpLocks/>
          </p:cNvCxnSpPr>
          <p:nvPr/>
        </p:nvCxnSpPr>
        <p:spPr>
          <a:xfrm flipV="1">
            <a:off x="4114800" y="2457450"/>
            <a:ext cx="1466850" cy="1228725"/>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4" name="正方形/長方形 13">
            <a:extLst>
              <a:ext uri="{FF2B5EF4-FFF2-40B4-BE49-F238E27FC236}">
                <a16:creationId xmlns:a16="http://schemas.microsoft.com/office/drawing/2014/main" id="{E9418F09-AA88-AEB0-0164-D98B452A5B53}"/>
              </a:ext>
            </a:extLst>
          </p:cNvPr>
          <p:cNvSpPr/>
          <p:nvPr/>
        </p:nvSpPr>
        <p:spPr>
          <a:xfrm>
            <a:off x="5743575" y="3075659"/>
            <a:ext cx="4465638" cy="14542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spcBef>
                <a:spcPts val="600"/>
              </a:spcBef>
            </a:pPr>
            <a:r>
              <a:rPr kumimoji="1" lang="en-US" altLang="ja-JP" sz="1050" dirty="0">
                <a:solidFill>
                  <a:schemeClr val="tx1"/>
                </a:solidFill>
              </a:rPr>
              <a:t>Google Workspace(G Suite)</a:t>
            </a:r>
            <a:r>
              <a:rPr kumimoji="1" lang="en-US" altLang="ja-JP" sz="1050" dirty="0" err="1">
                <a:solidFill>
                  <a:schemeClr val="tx1"/>
                </a:solidFill>
              </a:rPr>
              <a:t>またはMicrosoft</a:t>
            </a:r>
            <a:r>
              <a:rPr kumimoji="1" lang="en-US" altLang="ja-JP" sz="1050" dirty="0">
                <a:solidFill>
                  <a:schemeClr val="tx1"/>
                </a:solidFill>
              </a:rPr>
              <a:t> 365のメールサーバーを</a:t>
            </a:r>
            <a:r>
              <a:rPr kumimoji="1" lang="ja-JP" altLang="en-US" sz="1050" dirty="0">
                <a:solidFill>
                  <a:schemeClr val="tx1"/>
                </a:solidFill>
              </a:rPr>
              <a:t>使用する場合、ユーザーごとに</a:t>
            </a:r>
            <a:r>
              <a:rPr kumimoji="1" lang="en-US" altLang="ja-JP" sz="1050" dirty="0">
                <a:solidFill>
                  <a:schemeClr val="tx1"/>
                </a:solidFill>
              </a:rPr>
              <a:t>OAuth</a:t>
            </a:r>
            <a:r>
              <a:rPr kumimoji="1" lang="ja-JP" altLang="en-US" sz="1050" dirty="0">
                <a:solidFill>
                  <a:schemeClr val="tx1"/>
                </a:solidFill>
              </a:rPr>
              <a:t>認可サーバーの認証を行う必要があります。</a:t>
            </a:r>
            <a:endParaRPr kumimoji="1" lang="en-US" altLang="ja-JP" sz="1050" dirty="0">
              <a:solidFill>
                <a:schemeClr val="tx1"/>
              </a:solidFill>
            </a:endParaRPr>
          </a:p>
          <a:p>
            <a:pPr>
              <a:spcBef>
                <a:spcPts val="600"/>
              </a:spcBef>
            </a:pPr>
            <a:r>
              <a:rPr kumimoji="1" lang="ja-JP" altLang="en-US" sz="1050" dirty="0">
                <a:solidFill>
                  <a:schemeClr val="tx1"/>
                </a:solidFill>
              </a:rPr>
              <a:t>以下のよくある質問もあわせてご確認ください。</a:t>
            </a:r>
            <a:endParaRPr kumimoji="1" lang="en-US" altLang="ja-JP" sz="1050" dirty="0">
              <a:solidFill>
                <a:schemeClr val="tx1"/>
              </a:solidFill>
            </a:endParaRPr>
          </a:p>
          <a:p>
            <a:pPr>
              <a:spcBef>
                <a:spcPts val="600"/>
              </a:spcBef>
            </a:pPr>
            <a:r>
              <a:rPr kumimoji="1" lang="ja-JP" altLang="en-US" sz="1050" b="1" dirty="0">
                <a:solidFill>
                  <a:srgbClr val="3750A0"/>
                </a:solidFill>
              </a:rPr>
              <a:t>Google Workspace(G Suite)またはMicrosoft 365のメールサーバーを先進認証(OAuth 2.0)で利用できますか</a:t>
            </a:r>
            <a:endParaRPr kumimoji="1" lang="en-US" altLang="ja-JP" sz="1050" b="1" dirty="0">
              <a:solidFill>
                <a:srgbClr val="3750A0"/>
              </a:solidFill>
            </a:endParaRPr>
          </a:p>
          <a:p>
            <a:pPr>
              <a:spcBef>
                <a:spcPts val="600"/>
              </a:spcBef>
            </a:pPr>
            <a:r>
              <a:rPr kumimoji="1" lang="ja-JP" altLang="en-US" sz="1050" dirty="0">
                <a:solidFill>
                  <a:schemeClr val="tx1"/>
                </a:solidFill>
                <a:hlinkClick r:id="rId3"/>
              </a:rPr>
              <a:t>https://faq.desknets.com/neo/faq/NEO-T0710</a:t>
            </a:r>
            <a:r>
              <a:rPr kumimoji="1" lang="ja-JP" altLang="en-US" sz="1050" dirty="0">
                <a:solidFill>
                  <a:schemeClr val="tx1"/>
                </a:solidFill>
              </a:rPr>
              <a:t> </a:t>
            </a:r>
          </a:p>
        </p:txBody>
      </p:sp>
      <p:cxnSp>
        <p:nvCxnSpPr>
          <p:cNvPr id="15" name="直線矢印コネクタ 14">
            <a:extLst>
              <a:ext uri="{FF2B5EF4-FFF2-40B4-BE49-F238E27FC236}">
                <a16:creationId xmlns:a16="http://schemas.microsoft.com/office/drawing/2014/main" id="{0DF0A08F-9E0C-A94E-DAE0-4D1B90A93E6A}"/>
              </a:ext>
            </a:extLst>
          </p:cNvPr>
          <p:cNvCxnSpPr>
            <a:cxnSpLocks/>
          </p:cNvCxnSpPr>
          <p:nvPr/>
        </p:nvCxnSpPr>
        <p:spPr>
          <a:xfrm>
            <a:off x="3889712" y="5867400"/>
            <a:ext cx="1691938"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7" name="テキスト ボックス 16">
            <a:extLst>
              <a:ext uri="{FF2B5EF4-FFF2-40B4-BE49-F238E27FC236}">
                <a16:creationId xmlns:a16="http://schemas.microsoft.com/office/drawing/2014/main" id="{13815C60-C832-D2D3-A438-86B55615F821}"/>
              </a:ext>
            </a:extLst>
          </p:cNvPr>
          <p:cNvSpPr txBox="1"/>
          <p:nvPr/>
        </p:nvSpPr>
        <p:spPr>
          <a:xfrm>
            <a:off x="5676540" y="5693756"/>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管理者が設定した共通の差出人を利用する場合</a:t>
            </a:r>
            <a:endParaRPr lang="en-US" altLang="ja-JP" sz="1200" b="1" dirty="0">
              <a:solidFill>
                <a:srgbClr val="ED7D31"/>
              </a:solidFill>
              <a:latin typeface="+mn-ea"/>
            </a:endParaRPr>
          </a:p>
        </p:txBody>
      </p:sp>
      <p:sp>
        <p:nvSpPr>
          <p:cNvPr id="25" name="テキスト ボックス 24">
            <a:extLst>
              <a:ext uri="{FF2B5EF4-FFF2-40B4-BE49-F238E27FC236}">
                <a16:creationId xmlns:a16="http://schemas.microsoft.com/office/drawing/2014/main" id="{BC6A1803-A79F-1389-2C6F-78014E153573}"/>
              </a:ext>
            </a:extLst>
          </p:cNvPr>
          <p:cNvSpPr txBox="1"/>
          <p:nvPr/>
        </p:nvSpPr>
        <p:spPr>
          <a:xfrm>
            <a:off x="5676540" y="5926999"/>
            <a:ext cx="4621501" cy="469616"/>
          </a:xfrm>
          <a:prstGeom prst="rect">
            <a:avLst/>
          </a:prstGeom>
          <a:noFill/>
        </p:spPr>
        <p:txBody>
          <a:bodyPr wrap="square">
            <a:spAutoFit/>
          </a:bodyPr>
          <a:lstStyle/>
          <a:p>
            <a:pPr>
              <a:lnSpc>
                <a:spcPct val="120000"/>
              </a:lnSpc>
              <a:spcBef>
                <a:spcPts val="600"/>
              </a:spcBef>
            </a:pPr>
            <a:r>
              <a:rPr lang="ja-JP" altLang="en-US" sz="1050" dirty="0">
                <a:latin typeface="+mn-ea"/>
              </a:rPr>
              <a:t>ファイル送信時の差出人として、システム管理者が設定した共通のメールアドレスを使用する場合、こちらを選択します。</a:t>
            </a:r>
            <a:endParaRPr lang="en-US" altLang="ja-JP" sz="1050" dirty="0">
              <a:latin typeface="+mn-ea"/>
            </a:endParaRPr>
          </a:p>
        </p:txBody>
      </p:sp>
      <p:sp>
        <p:nvSpPr>
          <p:cNvPr id="28" name="四角形: 角を丸くする 27">
            <a:extLst>
              <a:ext uri="{FF2B5EF4-FFF2-40B4-BE49-F238E27FC236}">
                <a16:creationId xmlns:a16="http://schemas.microsoft.com/office/drawing/2014/main" id="{76A56FC8-761B-F06D-BA1D-F23A276DA682}"/>
              </a:ext>
            </a:extLst>
          </p:cNvPr>
          <p:cNvSpPr/>
          <p:nvPr/>
        </p:nvSpPr>
        <p:spPr>
          <a:xfrm>
            <a:off x="1724631" y="3585177"/>
            <a:ext cx="1069369"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CE01457-55CC-9985-3C53-12749C98E876}"/>
              </a:ext>
            </a:extLst>
          </p:cNvPr>
          <p:cNvSpPr/>
          <p:nvPr/>
        </p:nvSpPr>
        <p:spPr>
          <a:xfrm>
            <a:off x="482599" y="447496"/>
            <a:ext cx="2157859"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a:t>
            </a:r>
            <a:r>
              <a:rPr kumimoji="1" lang="en-US" altLang="ja-JP" sz="1200" b="1" dirty="0">
                <a:solidFill>
                  <a:schemeClr val="bg1"/>
                </a:solidFill>
              </a:rPr>
              <a:t>/</a:t>
            </a:r>
            <a:r>
              <a:rPr kumimoji="1" lang="ja-JP" altLang="en-US" sz="1200" b="1" dirty="0">
                <a:solidFill>
                  <a:schemeClr val="bg1"/>
                </a:solidFill>
              </a:rPr>
              <a:t>しない場合</a:t>
            </a:r>
          </a:p>
        </p:txBody>
      </p:sp>
    </p:spTree>
    <p:extLst>
      <p:ext uri="{BB962C8B-B14F-4D97-AF65-F5344CB8AC3E}">
        <p14:creationId xmlns:p14="http://schemas.microsoft.com/office/powerpoint/2010/main" val="394391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A3BAA-3F66-35A7-EEBC-1A2AF87E0B1F}"/>
              </a:ext>
            </a:extLst>
          </p:cNvPr>
          <p:cNvSpPr>
            <a:spLocks noGrp="1"/>
          </p:cNvSpPr>
          <p:nvPr>
            <p:ph type="title"/>
          </p:nvPr>
        </p:nvSpPr>
        <p:spPr/>
        <p:txBody>
          <a:bodyPr/>
          <a:lstStyle/>
          <a:p>
            <a:r>
              <a:rPr kumimoji="1" lang="ja-JP" altLang="en-US" dirty="0"/>
              <a:t>メール本文の設定を行う</a:t>
            </a:r>
          </a:p>
        </p:txBody>
      </p:sp>
      <p:sp>
        <p:nvSpPr>
          <p:cNvPr id="3" name="スライド番号プレースホルダー 2">
            <a:extLst>
              <a:ext uri="{FF2B5EF4-FFF2-40B4-BE49-F238E27FC236}">
                <a16:creationId xmlns:a16="http://schemas.microsoft.com/office/drawing/2014/main" id="{662AA388-253D-5229-3D70-432313DEDD36}"/>
              </a:ext>
            </a:extLst>
          </p:cNvPr>
          <p:cNvSpPr>
            <a:spLocks noGrp="1"/>
          </p:cNvSpPr>
          <p:nvPr>
            <p:ph type="sldNum" sz="quarter" idx="12"/>
          </p:nvPr>
        </p:nvSpPr>
        <p:spPr/>
        <p:txBody>
          <a:bodyPr/>
          <a:lstStyle/>
          <a:p>
            <a:fld id="{3C9C2799-97FA-40D0-B772-22BD68808157}" type="slidenum">
              <a:rPr kumimoji="1" lang="ja-JP" altLang="en-US" smtClean="0"/>
              <a:pPr/>
              <a:t>19</a:t>
            </a:fld>
            <a:endParaRPr kumimoji="1" lang="ja-JP" altLang="en-US" dirty="0"/>
          </a:p>
        </p:txBody>
      </p:sp>
      <p:sp>
        <p:nvSpPr>
          <p:cNvPr id="4" name="正方形/長方形 3">
            <a:extLst>
              <a:ext uri="{FF2B5EF4-FFF2-40B4-BE49-F238E27FC236}">
                <a16:creationId xmlns:a16="http://schemas.microsoft.com/office/drawing/2014/main" id="{E3201FC9-425D-6920-1C4C-154ECE1ACCD4}"/>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pic>
        <p:nvPicPr>
          <p:cNvPr id="8" name="図 7">
            <a:extLst>
              <a:ext uri="{FF2B5EF4-FFF2-40B4-BE49-F238E27FC236}">
                <a16:creationId xmlns:a16="http://schemas.microsoft.com/office/drawing/2014/main" id="{346F23C3-18ED-FFF7-04E4-D596AE672893}"/>
              </a:ext>
            </a:extLst>
          </p:cNvPr>
          <p:cNvPicPr>
            <a:picLocks noChangeAspect="1"/>
          </p:cNvPicPr>
          <p:nvPr/>
        </p:nvPicPr>
        <p:blipFill>
          <a:blip r:embed="rId2"/>
          <a:stretch>
            <a:fillRect/>
          </a:stretch>
        </p:blipFill>
        <p:spPr>
          <a:xfrm>
            <a:off x="482600" y="2347714"/>
            <a:ext cx="1929600" cy="1520525"/>
          </a:xfrm>
          <a:prstGeom prst="rect">
            <a:avLst/>
          </a:prstGeom>
        </p:spPr>
      </p:pic>
      <p:pic>
        <p:nvPicPr>
          <p:cNvPr id="11" name="図 10">
            <a:extLst>
              <a:ext uri="{FF2B5EF4-FFF2-40B4-BE49-F238E27FC236}">
                <a16:creationId xmlns:a16="http://schemas.microsoft.com/office/drawing/2014/main" id="{F5E3E409-A43A-760F-E275-CE7D13300811}"/>
              </a:ext>
            </a:extLst>
          </p:cNvPr>
          <p:cNvPicPr>
            <a:picLocks noChangeAspect="1"/>
          </p:cNvPicPr>
          <p:nvPr/>
        </p:nvPicPr>
        <p:blipFill>
          <a:blip r:embed="rId3"/>
          <a:stretch>
            <a:fillRect/>
          </a:stretch>
        </p:blipFill>
        <p:spPr>
          <a:xfrm>
            <a:off x="2574850" y="2347714"/>
            <a:ext cx="5932151" cy="4774341"/>
          </a:xfrm>
          <a:prstGeom prst="rect">
            <a:avLst/>
          </a:prstGeom>
        </p:spPr>
      </p:pic>
      <p:sp>
        <p:nvSpPr>
          <p:cNvPr id="15" name="テキスト ボックス 14">
            <a:extLst>
              <a:ext uri="{FF2B5EF4-FFF2-40B4-BE49-F238E27FC236}">
                <a16:creationId xmlns:a16="http://schemas.microsoft.com/office/drawing/2014/main" id="{31FE1B73-251F-AD32-D905-344791DF806B}"/>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設定メニュー（　　）から「メール本文設定」から、ファイル送信時に初期表示されるメールの本文を編集できます。文面の修正や署名の追加などを行ってください。</a:t>
            </a:r>
            <a:endParaRPr lang="en-US" altLang="ja-JP" dirty="0">
              <a:latin typeface="+mn-ea"/>
            </a:endParaRPr>
          </a:p>
        </p:txBody>
      </p:sp>
      <p:pic>
        <p:nvPicPr>
          <p:cNvPr id="16" name="図 15">
            <a:extLst>
              <a:ext uri="{FF2B5EF4-FFF2-40B4-BE49-F238E27FC236}">
                <a16:creationId xmlns:a16="http://schemas.microsoft.com/office/drawing/2014/main" id="{11E13743-EF42-26A7-D777-A7C05160D59F}"/>
              </a:ext>
            </a:extLst>
          </p:cNvPr>
          <p:cNvPicPr>
            <a:picLocks noChangeAspect="1"/>
          </p:cNvPicPr>
          <p:nvPr/>
        </p:nvPicPr>
        <p:blipFill>
          <a:blip r:embed="rId4"/>
          <a:stretch>
            <a:fillRect/>
          </a:stretch>
        </p:blipFill>
        <p:spPr>
          <a:xfrm>
            <a:off x="2412200" y="1511341"/>
            <a:ext cx="316706" cy="308146"/>
          </a:xfrm>
          <a:prstGeom prst="rect">
            <a:avLst/>
          </a:prstGeom>
        </p:spPr>
      </p:pic>
      <p:sp>
        <p:nvSpPr>
          <p:cNvPr id="17" name="四角形: 角を丸くする 16">
            <a:extLst>
              <a:ext uri="{FF2B5EF4-FFF2-40B4-BE49-F238E27FC236}">
                <a16:creationId xmlns:a16="http://schemas.microsoft.com/office/drawing/2014/main" id="{A606CF91-9E7A-1E24-0D8D-C68AD0232174}"/>
              </a:ext>
            </a:extLst>
          </p:cNvPr>
          <p:cNvSpPr/>
          <p:nvPr/>
        </p:nvSpPr>
        <p:spPr>
          <a:xfrm>
            <a:off x="734498" y="3209424"/>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BB459E99-B16F-B091-0742-210DDE31D078}"/>
              </a:ext>
            </a:extLst>
          </p:cNvPr>
          <p:cNvCxnSpPr>
            <a:cxnSpLocks/>
          </p:cNvCxnSpPr>
          <p:nvPr/>
        </p:nvCxnSpPr>
        <p:spPr>
          <a:xfrm rot="16200000">
            <a:off x="2529363" y="3099467"/>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9" name="四角形: 角を丸くする 18">
            <a:extLst>
              <a:ext uri="{FF2B5EF4-FFF2-40B4-BE49-F238E27FC236}">
                <a16:creationId xmlns:a16="http://schemas.microsoft.com/office/drawing/2014/main" id="{C2C616F7-156E-E133-13A2-2931D4903012}"/>
              </a:ext>
            </a:extLst>
          </p:cNvPr>
          <p:cNvSpPr/>
          <p:nvPr/>
        </p:nvSpPr>
        <p:spPr>
          <a:xfrm>
            <a:off x="2087473" y="2359804"/>
            <a:ext cx="324506" cy="3240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87BB46D3-CB57-A628-803A-4F70F96BFC20}"/>
              </a:ext>
            </a:extLst>
          </p:cNvPr>
          <p:cNvSpPr/>
          <p:nvPr/>
        </p:nvSpPr>
        <p:spPr>
          <a:xfrm>
            <a:off x="7790890" y="3480025"/>
            <a:ext cx="2405651" cy="461665"/>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メールの本文を編集して</a:t>
            </a:r>
            <a:endParaRPr kumimoji="1" lang="en-US" altLang="ja-JP" sz="1200" b="1" dirty="0">
              <a:solidFill>
                <a:schemeClr val="bg1"/>
              </a:solidFill>
            </a:endParaRPr>
          </a:p>
          <a:p>
            <a:pPr algn="ctr"/>
            <a:r>
              <a:rPr kumimoji="1" lang="ja-JP" altLang="en-US" sz="1200" b="1" dirty="0">
                <a:solidFill>
                  <a:schemeClr val="bg1"/>
                </a:solidFill>
              </a:rPr>
              <a:t>［変更］で保存</a:t>
            </a:r>
          </a:p>
        </p:txBody>
      </p:sp>
      <p:sp>
        <p:nvSpPr>
          <p:cNvPr id="21" name="吹き出し: 四角形 20">
            <a:extLst>
              <a:ext uri="{FF2B5EF4-FFF2-40B4-BE49-F238E27FC236}">
                <a16:creationId xmlns:a16="http://schemas.microsoft.com/office/drawing/2014/main" id="{C125CFBE-C3F4-AA02-4D52-18007D6705A8}"/>
              </a:ext>
            </a:extLst>
          </p:cNvPr>
          <p:cNvSpPr/>
          <p:nvPr/>
        </p:nvSpPr>
        <p:spPr>
          <a:xfrm>
            <a:off x="7569656" y="5589754"/>
            <a:ext cx="2626885" cy="1015663"/>
          </a:xfrm>
          <a:prstGeom prst="wedgeRectCallout">
            <a:avLst>
              <a:gd name="adj1" fmla="val -73013"/>
              <a:gd name="adj2" fmla="val 49938"/>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本文に予約語を加えると</a:t>
            </a:r>
            <a:endParaRPr kumimoji="1" lang="en-US" altLang="ja-JP" sz="1200" b="1" dirty="0">
              <a:solidFill>
                <a:schemeClr val="bg1"/>
              </a:solidFill>
            </a:endParaRPr>
          </a:p>
          <a:p>
            <a:pPr algn="ctr"/>
            <a:r>
              <a:rPr kumimoji="1" lang="ja-JP" altLang="en-US" sz="1200" b="1" dirty="0">
                <a:solidFill>
                  <a:schemeClr val="bg1"/>
                </a:solidFill>
              </a:rPr>
              <a:t>ファイル送信時に</a:t>
            </a:r>
            <a:endParaRPr kumimoji="1" lang="en-US" altLang="ja-JP" sz="1200" b="1" dirty="0">
              <a:solidFill>
                <a:schemeClr val="bg1"/>
              </a:solidFill>
            </a:endParaRPr>
          </a:p>
          <a:p>
            <a:pPr algn="ctr"/>
            <a:r>
              <a:rPr kumimoji="1" lang="ja-JP" altLang="en-US" sz="1200" b="1" dirty="0">
                <a:solidFill>
                  <a:schemeClr val="bg1"/>
                </a:solidFill>
              </a:rPr>
              <a:t>自動的に置き換えが行われます。</a:t>
            </a:r>
            <a:endParaRPr kumimoji="1" lang="en-US" altLang="ja-JP" sz="1200" b="1" dirty="0">
              <a:solidFill>
                <a:schemeClr val="bg1"/>
              </a:solidFill>
            </a:endParaRPr>
          </a:p>
          <a:p>
            <a:pPr algn="ctr"/>
            <a:r>
              <a:rPr kumimoji="1" lang="ja-JP" altLang="en-US" sz="1200" b="1" dirty="0">
                <a:solidFill>
                  <a:schemeClr val="bg1"/>
                </a:solidFill>
              </a:rPr>
              <a:t>予約語のうち、ダウンロード</a:t>
            </a:r>
            <a:r>
              <a:rPr kumimoji="1" lang="en-US" altLang="ja-JP" sz="1200" b="1" dirty="0">
                <a:solidFill>
                  <a:schemeClr val="bg1"/>
                </a:solidFill>
              </a:rPr>
              <a:t>URL</a:t>
            </a:r>
          </a:p>
          <a:p>
            <a:pPr algn="ctr"/>
            <a:r>
              <a:rPr kumimoji="1" lang="ja-JP" altLang="en-US" sz="1200" b="1" dirty="0">
                <a:solidFill>
                  <a:schemeClr val="bg1"/>
                </a:solidFill>
              </a:rPr>
              <a:t>以外は省略可能です。</a:t>
            </a:r>
          </a:p>
        </p:txBody>
      </p:sp>
    </p:spTree>
    <p:extLst>
      <p:ext uri="{BB962C8B-B14F-4D97-AF65-F5344CB8AC3E}">
        <p14:creationId xmlns:p14="http://schemas.microsoft.com/office/powerpoint/2010/main" val="6053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81F6F-3F05-313D-6CD2-48D3A394B6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8D5884-B700-36DC-CF3E-E0EE309DF784}"/>
              </a:ext>
            </a:extLst>
          </p:cNvPr>
          <p:cNvSpPr>
            <a:spLocks noGrp="1"/>
          </p:cNvSpPr>
          <p:nvPr>
            <p:ph type="title"/>
          </p:nvPr>
        </p:nvSpPr>
        <p:spPr/>
        <p:txBody>
          <a:bodyPr/>
          <a:lstStyle/>
          <a:p>
            <a:r>
              <a:rPr kumimoji="1" lang="en-US" altLang="ja-JP" dirty="0" err="1"/>
              <a:t>ご利用開始前に</a:t>
            </a:r>
            <a:r>
              <a:rPr kumimoji="1" lang="ja-JP" altLang="en-US" dirty="0"/>
              <a:t>ご確認ください</a:t>
            </a:r>
            <a:endParaRPr kumimoji="1" lang="en-US" altLang="ja-JP" dirty="0"/>
          </a:p>
        </p:txBody>
      </p:sp>
      <p:sp>
        <p:nvSpPr>
          <p:cNvPr id="3" name="スライド番号プレースホルダー 2">
            <a:extLst>
              <a:ext uri="{FF2B5EF4-FFF2-40B4-BE49-F238E27FC236}">
                <a16:creationId xmlns:a16="http://schemas.microsoft.com/office/drawing/2014/main" id="{87B92A60-5E6C-A765-D144-67AD23E9D64F}"/>
              </a:ext>
            </a:extLst>
          </p:cNvPr>
          <p:cNvSpPr>
            <a:spLocks noGrp="1"/>
          </p:cNvSpPr>
          <p:nvPr>
            <p:ph type="sldNum" sz="quarter" idx="12"/>
          </p:nvPr>
        </p:nvSpPr>
        <p:spPr/>
        <p:txBody>
          <a:bodyPr/>
          <a:lstStyle/>
          <a:p>
            <a:fld id="{3C9C2799-97FA-40D0-B772-22BD68808157}" type="slidenum">
              <a:rPr kumimoji="1" lang="ja-JP" altLang="en-US" smtClean="0"/>
              <a:pPr/>
              <a:t>2</a:t>
            </a:fld>
            <a:endParaRPr kumimoji="1" lang="ja-JP" altLang="en-US" dirty="0"/>
          </a:p>
        </p:txBody>
      </p:sp>
      <p:sp>
        <p:nvSpPr>
          <p:cNvPr id="11" name="テキスト ボックス 10">
            <a:extLst>
              <a:ext uri="{FF2B5EF4-FFF2-40B4-BE49-F238E27FC236}">
                <a16:creationId xmlns:a16="http://schemas.microsoft.com/office/drawing/2014/main" id="{24527997-2827-0DFE-204E-5E7334633D56}"/>
              </a:ext>
            </a:extLst>
          </p:cNvPr>
          <p:cNvSpPr txBox="1"/>
          <p:nvPr/>
        </p:nvSpPr>
        <p:spPr>
          <a:xfrm>
            <a:off x="667656" y="1462089"/>
            <a:ext cx="9356498" cy="5095434"/>
          </a:xfrm>
          <a:prstGeom prst="rect">
            <a:avLst/>
          </a:prstGeom>
          <a:noFill/>
        </p:spPr>
        <p:txBody>
          <a:bodyPr wrap="square">
            <a:spAutoFit/>
          </a:bodyPr>
          <a:lstStyle/>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パッケージ版のファイル転送機能は、ご利用される容量に応じた「</a:t>
            </a:r>
            <a:r>
              <a:rPr lang="ja-JP" altLang="en-US" sz="1900" b="1" dirty="0">
                <a:solidFill>
                  <a:schemeClr val="tx1">
                    <a:lumMod val="75000"/>
                    <a:lumOff val="25000"/>
                  </a:schemeClr>
                </a:solidFill>
                <a:latin typeface="+mn-ea"/>
                <a:hlinkClick r:id="rId2"/>
              </a:rPr>
              <a:t>desknet'sドライブ年間ライセンス </a:t>
            </a:r>
            <a:r>
              <a:rPr lang="ja-JP" altLang="en-US" sz="1900" dirty="0">
                <a:solidFill>
                  <a:schemeClr val="tx1">
                    <a:lumMod val="75000"/>
                    <a:lumOff val="25000"/>
                  </a:schemeClr>
                </a:solidFill>
                <a:latin typeface="+mn-ea"/>
                <a:hlinkClick r:id="rId2"/>
              </a:rPr>
              <a:t>⧉</a:t>
            </a:r>
            <a:r>
              <a:rPr lang="ja-JP" altLang="en-US" sz="1900" b="1" dirty="0">
                <a:solidFill>
                  <a:schemeClr val="tx1">
                    <a:lumMod val="75000"/>
                    <a:lumOff val="25000"/>
                  </a:schemeClr>
                </a:solidFill>
                <a:latin typeface="+mn-ea"/>
              </a:rPr>
              <a:t>」をご購入いただくことでご利用いただけます。（ご購入前に「</a:t>
            </a:r>
            <a:r>
              <a:rPr lang="ja-JP" altLang="en-US" sz="1900" b="1" dirty="0">
                <a:solidFill>
                  <a:schemeClr val="tx1">
                    <a:lumMod val="75000"/>
                    <a:lumOff val="25000"/>
                  </a:schemeClr>
                </a:solidFill>
                <a:latin typeface="+mn-ea"/>
                <a:hlinkClick r:id="rId3"/>
              </a:rPr>
              <a:t>desknet'sドライブ ライセンス約款 </a:t>
            </a:r>
            <a:r>
              <a:rPr lang="ja-JP" altLang="en-US" sz="1900" dirty="0">
                <a:solidFill>
                  <a:schemeClr val="tx1">
                    <a:lumMod val="75000"/>
                    <a:lumOff val="25000"/>
                  </a:schemeClr>
                </a:solidFill>
                <a:latin typeface="+mn-ea"/>
                <a:hlinkClick r:id="rId3"/>
              </a:rPr>
              <a:t>⧉</a:t>
            </a:r>
            <a:r>
              <a:rPr lang="ja-JP" altLang="en-US" sz="1900" b="1" dirty="0">
                <a:solidFill>
                  <a:schemeClr val="tx1">
                    <a:lumMod val="75000"/>
                    <a:lumOff val="25000"/>
                  </a:schemeClr>
                </a:solidFill>
                <a:latin typeface="+mn-ea"/>
              </a:rPr>
              <a:t>」の内容にご同意ください）</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ファイル転送の利用を開始するためには、</a:t>
            </a:r>
            <a:r>
              <a:rPr lang="ja-JP" altLang="en-US" sz="1900" b="1" dirty="0">
                <a:solidFill>
                  <a:srgbClr val="ED7D31"/>
                </a:solidFill>
                <a:latin typeface="+mn-ea"/>
              </a:rPr>
              <a:t>システム管理者がファイル転送機能を有効化する必要があります。</a:t>
            </a:r>
            <a:r>
              <a:rPr lang="ja-JP" altLang="en-US" sz="1900" b="1" dirty="0">
                <a:solidFill>
                  <a:schemeClr val="tx1">
                    <a:lumMod val="75000"/>
                    <a:lumOff val="25000"/>
                  </a:schemeClr>
                </a:solidFill>
                <a:latin typeface="+mn-ea"/>
              </a:rPr>
              <a:t>本ガイドの手順を参考に、機能の有効化を行ってください。</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ファイル転送のご利用には、</a:t>
            </a:r>
            <a:r>
              <a:rPr lang="ja-JP" altLang="en-US" sz="1900" b="1" dirty="0">
                <a:solidFill>
                  <a:srgbClr val="ED7D31"/>
                </a:solidFill>
                <a:latin typeface="+mn-ea"/>
              </a:rPr>
              <a:t>追加のネットワーク要件があります。</a:t>
            </a:r>
            <a:r>
              <a:rPr lang="ja-JP" altLang="en-US" sz="1900" b="1" dirty="0">
                <a:solidFill>
                  <a:schemeClr val="tx1">
                    <a:lumMod val="75000"/>
                    <a:lumOff val="25000"/>
                  </a:schemeClr>
                </a:solidFill>
                <a:latin typeface="+mn-ea"/>
              </a:rPr>
              <a:t>本書「ファイル転送のネットワーク要件」を確認いただき、ご利用のネットワーク環境に制限がないことをご確認ください。</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ファイル転送のご利用にあたり、メールを送信するための</a:t>
            </a:r>
            <a:r>
              <a:rPr lang="ja-JP" altLang="en-US" sz="1900" b="1" dirty="0">
                <a:solidFill>
                  <a:srgbClr val="ED7D31"/>
                </a:solidFill>
                <a:latin typeface="+mn-ea"/>
              </a:rPr>
              <a:t>送信メールサーバー（SMTPサーバー）を設定いただく必要があります。</a:t>
            </a:r>
            <a:r>
              <a:rPr lang="ja-JP" altLang="en-US" sz="1900" b="1" dirty="0">
                <a:solidFill>
                  <a:schemeClr val="tx1">
                    <a:lumMod val="75000"/>
                    <a:lumOff val="25000"/>
                  </a:schemeClr>
                </a:solidFill>
                <a:latin typeface="+mn-ea"/>
              </a:rPr>
              <a:t>既にメール通知やウェブメールなどでdesknet's NEOからのメール送信を行っている場合は、その設定をそのままご利用いただけます。</a:t>
            </a:r>
          </a:p>
        </p:txBody>
      </p:sp>
    </p:spTree>
    <p:extLst>
      <p:ext uri="{BB962C8B-B14F-4D97-AF65-F5344CB8AC3E}">
        <p14:creationId xmlns:p14="http://schemas.microsoft.com/office/powerpoint/2010/main" val="332767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DC5D1C-F4E3-E487-B2FA-F9515609B48B}"/>
              </a:ext>
            </a:extLst>
          </p:cNvPr>
          <p:cNvPicPr>
            <a:picLocks noChangeAspect="1"/>
          </p:cNvPicPr>
          <p:nvPr/>
        </p:nvPicPr>
        <p:blipFill>
          <a:blip r:embed="rId2"/>
          <a:srcRect b="12691"/>
          <a:stretch/>
        </p:blipFill>
        <p:spPr>
          <a:xfrm>
            <a:off x="7527637" y="2248325"/>
            <a:ext cx="2757600" cy="1970418"/>
          </a:xfrm>
          <a:prstGeom prst="rect">
            <a:avLst/>
          </a:prstGeom>
        </p:spPr>
      </p:pic>
      <p:pic>
        <p:nvPicPr>
          <p:cNvPr id="12" name="図 11">
            <a:extLst>
              <a:ext uri="{FF2B5EF4-FFF2-40B4-BE49-F238E27FC236}">
                <a16:creationId xmlns:a16="http://schemas.microsoft.com/office/drawing/2014/main" id="{E5E9508F-18E2-C385-2B74-8739DD5CD073}"/>
              </a:ext>
            </a:extLst>
          </p:cNvPr>
          <p:cNvPicPr>
            <a:picLocks noChangeAspect="1"/>
          </p:cNvPicPr>
          <p:nvPr/>
        </p:nvPicPr>
        <p:blipFill>
          <a:blip r:embed="rId3"/>
          <a:srcRect b="12691"/>
          <a:stretch/>
        </p:blipFill>
        <p:spPr>
          <a:xfrm>
            <a:off x="4722208" y="2248325"/>
            <a:ext cx="2757600" cy="1970418"/>
          </a:xfrm>
          <a:prstGeom prst="rect">
            <a:avLst/>
          </a:prstGeom>
        </p:spPr>
      </p:pic>
      <p:pic>
        <p:nvPicPr>
          <p:cNvPr id="7" name="図 6">
            <a:extLst>
              <a:ext uri="{FF2B5EF4-FFF2-40B4-BE49-F238E27FC236}">
                <a16:creationId xmlns:a16="http://schemas.microsoft.com/office/drawing/2014/main" id="{ABC36393-91C5-421A-C624-F76FCF0967DA}"/>
              </a:ext>
            </a:extLst>
          </p:cNvPr>
          <p:cNvPicPr>
            <a:picLocks noChangeAspect="1"/>
          </p:cNvPicPr>
          <p:nvPr/>
        </p:nvPicPr>
        <p:blipFill>
          <a:blip r:embed="rId4"/>
          <a:stretch>
            <a:fillRect/>
          </a:stretch>
        </p:blipFill>
        <p:spPr>
          <a:xfrm>
            <a:off x="667657" y="1981200"/>
            <a:ext cx="3672000" cy="4886646"/>
          </a:xfrm>
          <a:prstGeom prst="rect">
            <a:avLst/>
          </a:prstGeom>
        </p:spPr>
      </p:pic>
      <p:sp>
        <p:nvSpPr>
          <p:cNvPr id="2" name="タイトル 1">
            <a:extLst>
              <a:ext uri="{FF2B5EF4-FFF2-40B4-BE49-F238E27FC236}">
                <a16:creationId xmlns:a16="http://schemas.microsoft.com/office/drawing/2014/main" id="{0EFFB226-039C-95B3-B057-5B6665DE8E13}"/>
              </a:ext>
            </a:extLst>
          </p:cNvPr>
          <p:cNvSpPr>
            <a:spLocks noGrp="1"/>
          </p:cNvSpPr>
          <p:nvPr>
            <p:ph type="title"/>
          </p:nvPr>
        </p:nvSpPr>
        <p:spPr/>
        <p:txBody>
          <a:bodyPr/>
          <a:lstStyle/>
          <a:p>
            <a:r>
              <a:rPr kumimoji="1" lang="ja-JP" altLang="en-US" dirty="0"/>
              <a:t>ファイルを送信する</a:t>
            </a:r>
          </a:p>
        </p:txBody>
      </p:sp>
      <p:sp>
        <p:nvSpPr>
          <p:cNvPr id="3" name="スライド番号プレースホルダー 2">
            <a:extLst>
              <a:ext uri="{FF2B5EF4-FFF2-40B4-BE49-F238E27FC236}">
                <a16:creationId xmlns:a16="http://schemas.microsoft.com/office/drawing/2014/main" id="{EA4F511F-1431-DE81-C603-BC6A6A363D6D}"/>
              </a:ext>
            </a:extLst>
          </p:cNvPr>
          <p:cNvSpPr>
            <a:spLocks noGrp="1"/>
          </p:cNvSpPr>
          <p:nvPr>
            <p:ph type="sldNum" sz="quarter" idx="12"/>
          </p:nvPr>
        </p:nvSpPr>
        <p:spPr/>
        <p:txBody>
          <a:bodyPr/>
          <a:lstStyle/>
          <a:p>
            <a:fld id="{3C9C2799-97FA-40D0-B772-22BD68808157}" type="slidenum">
              <a:rPr kumimoji="1" lang="ja-JP" altLang="en-US" smtClean="0"/>
              <a:pPr/>
              <a:t>20</a:t>
            </a:fld>
            <a:endParaRPr kumimoji="1" lang="ja-JP" altLang="en-US" dirty="0"/>
          </a:p>
        </p:txBody>
      </p:sp>
      <p:sp>
        <p:nvSpPr>
          <p:cNvPr id="4" name="正方形/長方形 3">
            <a:extLst>
              <a:ext uri="{FF2B5EF4-FFF2-40B4-BE49-F238E27FC236}">
                <a16:creationId xmlns:a16="http://schemas.microsoft.com/office/drawing/2014/main" id="{1F017753-C344-9459-2894-6EC1CC4F7EC7}"/>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
        <p:nvSpPr>
          <p:cNvPr id="5" name="テキスト ボックス 4">
            <a:extLst>
              <a:ext uri="{FF2B5EF4-FFF2-40B4-BE49-F238E27FC236}">
                <a16:creationId xmlns:a16="http://schemas.microsoft.com/office/drawing/2014/main" id="{24D6DC13-BC2B-EBE7-B2B1-4F86A209919B}"/>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ファイル転送の利用準備が完了しました。</a:t>
            </a:r>
            <a:r>
              <a:rPr lang="en-US" altLang="ja-JP" dirty="0">
                <a:latin typeface="+mn-ea"/>
              </a:rPr>
              <a:t>[</a:t>
            </a:r>
            <a:r>
              <a:rPr lang="ja-JP" altLang="en-US" dirty="0">
                <a:latin typeface="+mn-ea"/>
              </a:rPr>
              <a:t>ファイルの送信</a:t>
            </a:r>
            <a:r>
              <a:rPr lang="en-US" altLang="ja-JP" dirty="0">
                <a:latin typeface="+mn-ea"/>
              </a:rPr>
              <a:t>] </a:t>
            </a:r>
            <a:r>
              <a:rPr lang="ja-JP" altLang="en-US" dirty="0">
                <a:latin typeface="+mn-ea"/>
              </a:rPr>
              <a:t>からファイルを送信できます。</a:t>
            </a:r>
            <a:endParaRPr lang="en-US" altLang="ja-JP" dirty="0">
              <a:latin typeface="+mn-ea"/>
            </a:endParaRPr>
          </a:p>
        </p:txBody>
      </p:sp>
      <p:pic>
        <p:nvPicPr>
          <p:cNvPr id="14" name="図 13">
            <a:extLst>
              <a:ext uri="{FF2B5EF4-FFF2-40B4-BE49-F238E27FC236}">
                <a16:creationId xmlns:a16="http://schemas.microsoft.com/office/drawing/2014/main" id="{CE6F514F-F08B-3E75-AB2E-F834DCF594D2}"/>
              </a:ext>
            </a:extLst>
          </p:cNvPr>
          <p:cNvPicPr>
            <a:picLocks noChangeAspect="1"/>
          </p:cNvPicPr>
          <p:nvPr/>
        </p:nvPicPr>
        <p:blipFill>
          <a:blip r:embed="rId5">
            <a:clrChange>
              <a:clrFrom>
                <a:srgbClr val="C0C0C0"/>
              </a:clrFrom>
              <a:clrTo>
                <a:srgbClr val="C0C0C0">
                  <a:alpha val="0"/>
                </a:srgbClr>
              </a:clrTo>
            </a:clrChange>
          </a:blip>
          <a:srcRect r="8317"/>
          <a:stretch/>
        </p:blipFill>
        <p:spPr>
          <a:xfrm flipH="1">
            <a:off x="432345" y="5688348"/>
            <a:ext cx="2371994" cy="1551299"/>
          </a:xfrm>
          <a:prstGeom prst="rect">
            <a:avLst/>
          </a:prstGeom>
        </p:spPr>
      </p:pic>
      <p:pic>
        <p:nvPicPr>
          <p:cNvPr id="21" name="図 20">
            <a:extLst>
              <a:ext uri="{FF2B5EF4-FFF2-40B4-BE49-F238E27FC236}">
                <a16:creationId xmlns:a16="http://schemas.microsoft.com/office/drawing/2014/main" id="{199F6705-FDB7-231D-2D53-603095253779}"/>
              </a:ext>
            </a:extLst>
          </p:cNvPr>
          <p:cNvPicPr>
            <a:picLocks noChangeAspect="1"/>
          </p:cNvPicPr>
          <p:nvPr/>
        </p:nvPicPr>
        <p:blipFill>
          <a:blip r:embed="rId6"/>
          <a:stretch>
            <a:fillRect/>
          </a:stretch>
        </p:blipFill>
        <p:spPr>
          <a:xfrm>
            <a:off x="4722208" y="4666395"/>
            <a:ext cx="3055935" cy="2018755"/>
          </a:xfrm>
          <a:prstGeom prst="rect">
            <a:avLst/>
          </a:prstGeom>
          <a:ln w="3175">
            <a:solidFill>
              <a:schemeClr val="tx1"/>
            </a:solidFill>
          </a:ln>
        </p:spPr>
      </p:pic>
      <p:pic>
        <p:nvPicPr>
          <p:cNvPr id="23" name="図 22">
            <a:extLst>
              <a:ext uri="{FF2B5EF4-FFF2-40B4-BE49-F238E27FC236}">
                <a16:creationId xmlns:a16="http://schemas.microsoft.com/office/drawing/2014/main" id="{7783D587-0AF8-1FA2-8ADF-620E8A8E19B9}"/>
              </a:ext>
            </a:extLst>
          </p:cNvPr>
          <p:cNvPicPr>
            <a:picLocks noChangeAspect="1"/>
          </p:cNvPicPr>
          <p:nvPr/>
        </p:nvPicPr>
        <p:blipFill>
          <a:blip r:embed="rId7"/>
          <a:stretch>
            <a:fillRect/>
          </a:stretch>
        </p:blipFill>
        <p:spPr>
          <a:xfrm>
            <a:off x="7086664" y="5036578"/>
            <a:ext cx="3178310" cy="2096225"/>
          </a:xfrm>
          <a:prstGeom prst="rect">
            <a:avLst/>
          </a:prstGeom>
          <a:ln w="3175">
            <a:solidFill>
              <a:schemeClr val="tx1"/>
            </a:solidFill>
          </a:ln>
        </p:spPr>
      </p:pic>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046ACA54-A5F6-0520-BF73-D5376343FC68}"/>
              </a:ext>
            </a:extLst>
          </p:cNvPr>
          <p:cNvPicPr>
            <a:picLocks noChangeAspect="1"/>
          </p:cNvPicPr>
          <p:nvPr/>
        </p:nvPicPr>
        <p:blipFill>
          <a:blip r:embed="rId8">
            <a:extLst>
              <a:ext uri="{28A0092B-C50C-407E-A947-70E740481C1C}">
                <a14:useLocalDpi xmlns:a14="http://schemas.microsoft.com/office/drawing/2010/main" val="0"/>
              </a:ext>
            </a:extLst>
          </a:blip>
          <a:srcRect l="8729"/>
          <a:stretch/>
        </p:blipFill>
        <p:spPr>
          <a:xfrm flipH="1">
            <a:off x="7758357" y="5605853"/>
            <a:ext cx="2485305" cy="1633794"/>
          </a:xfrm>
          <a:prstGeom prst="rect">
            <a:avLst/>
          </a:prstGeom>
        </p:spPr>
      </p:pic>
      <p:cxnSp>
        <p:nvCxnSpPr>
          <p:cNvPr id="24" name="直線矢印コネクタ 23">
            <a:extLst>
              <a:ext uri="{FF2B5EF4-FFF2-40B4-BE49-F238E27FC236}">
                <a16:creationId xmlns:a16="http://schemas.microsoft.com/office/drawing/2014/main" id="{87129322-5702-4857-F547-082FF35AEA44}"/>
              </a:ext>
            </a:extLst>
          </p:cNvPr>
          <p:cNvCxnSpPr>
            <a:cxnSpLocks/>
          </p:cNvCxnSpPr>
          <p:nvPr/>
        </p:nvCxnSpPr>
        <p:spPr>
          <a:xfrm>
            <a:off x="6101150" y="3917771"/>
            <a:ext cx="0" cy="452312"/>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27" name="直線矢印コネクタ 26">
            <a:extLst>
              <a:ext uri="{FF2B5EF4-FFF2-40B4-BE49-F238E27FC236}">
                <a16:creationId xmlns:a16="http://schemas.microsoft.com/office/drawing/2014/main" id="{F6F36963-F0BC-7402-890F-9D2961FC64E8}"/>
              </a:ext>
            </a:extLst>
          </p:cNvPr>
          <p:cNvCxnSpPr>
            <a:cxnSpLocks/>
          </p:cNvCxnSpPr>
          <p:nvPr/>
        </p:nvCxnSpPr>
        <p:spPr>
          <a:xfrm>
            <a:off x="4188448" y="3435849"/>
            <a:ext cx="512473"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1" name="直線矢印コネクタ 30">
            <a:extLst>
              <a:ext uri="{FF2B5EF4-FFF2-40B4-BE49-F238E27FC236}">
                <a16:creationId xmlns:a16="http://schemas.microsoft.com/office/drawing/2014/main" id="{9CAC8DBC-0E58-FEF5-BA4B-EBA8CBCD69A8}"/>
              </a:ext>
            </a:extLst>
          </p:cNvPr>
          <p:cNvCxnSpPr>
            <a:cxnSpLocks/>
          </p:cNvCxnSpPr>
          <p:nvPr/>
        </p:nvCxnSpPr>
        <p:spPr>
          <a:xfrm>
            <a:off x="7017249" y="6404387"/>
            <a:ext cx="380144" cy="0"/>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正方形/長方形 33">
            <a:extLst>
              <a:ext uri="{FF2B5EF4-FFF2-40B4-BE49-F238E27FC236}">
                <a16:creationId xmlns:a16="http://schemas.microsoft.com/office/drawing/2014/main" id="{6B95C11B-53D8-534F-7473-4CCD541D89EC}"/>
              </a:ext>
            </a:extLst>
          </p:cNvPr>
          <p:cNvSpPr/>
          <p:nvPr/>
        </p:nvSpPr>
        <p:spPr>
          <a:xfrm>
            <a:off x="7459653" y="1975629"/>
            <a:ext cx="2252889"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パスワード通知メール（自動送信時）</a:t>
            </a:r>
          </a:p>
        </p:txBody>
      </p:sp>
      <p:sp>
        <p:nvSpPr>
          <p:cNvPr id="35" name="正方形/長方形 34">
            <a:extLst>
              <a:ext uri="{FF2B5EF4-FFF2-40B4-BE49-F238E27FC236}">
                <a16:creationId xmlns:a16="http://schemas.microsoft.com/office/drawing/2014/main" id="{DD871FA5-4BC0-B2B7-80BB-4E370670E229}"/>
              </a:ext>
            </a:extLst>
          </p:cNvPr>
          <p:cNvSpPr/>
          <p:nvPr/>
        </p:nvSpPr>
        <p:spPr>
          <a:xfrm>
            <a:off x="4700921" y="1983724"/>
            <a:ext cx="1802445"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ダウンロード</a:t>
            </a:r>
            <a:r>
              <a:rPr kumimoji="1" lang="en-US" altLang="ja-JP" sz="900" b="1" dirty="0">
                <a:solidFill>
                  <a:schemeClr val="bg1"/>
                </a:solidFill>
              </a:rPr>
              <a:t>URL</a:t>
            </a:r>
            <a:r>
              <a:rPr kumimoji="1" lang="ja-JP" altLang="en-US" sz="900" b="1" dirty="0">
                <a:solidFill>
                  <a:schemeClr val="bg1"/>
                </a:solidFill>
              </a:rPr>
              <a:t>通知メール</a:t>
            </a:r>
          </a:p>
        </p:txBody>
      </p:sp>
      <p:sp>
        <p:nvSpPr>
          <p:cNvPr id="37" name="正方形/長方形 36">
            <a:extLst>
              <a:ext uri="{FF2B5EF4-FFF2-40B4-BE49-F238E27FC236}">
                <a16:creationId xmlns:a16="http://schemas.microsoft.com/office/drawing/2014/main" id="{5EC0BD93-E4A4-9C95-056C-FA3808FFD293}"/>
              </a:ext>
            </a:extLst>
          </p:cNvPr>
          <p:cNvSpPr/>
          <p:nvPr/>
        </p:nvSpPr>
        <p:spPr>
          <a:xfrm>
            <a:off x="4703978" y="4398658"/>
            <a:ext cx="2483721"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パスワード認証画面（パスワード設定時）</a:t>
            </a:r>
          </a:p>
        </p:txBody>
      </p:sp>
      <p:sp>
        <p:nvSpPr>
          <p:cNvPr id="38" name="正方形/長方形 37">
            <a:extLst>
              <a:ext uri="{FF2B5EF4-FFF2-40B4-BE49-F238E27FC236}">
                <a16:creationId xmlns:a16="http://schemas.microsoft.com/office/drawing/2014/main" id="{017F2C5E-8846-2402-BB3D-7B5AAE9584B8}"/>
              </a:ext>
            </a:extLst>
          </p:cNvPr>
          <p:cNvSpPr/>
          <p:nvPr/>
        </p:nvSpPr>
        <p:spPr>
          <a:xfrm>
            <a:off x="7086664" y="4769590"/>
            <a:ext cx="1675807"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r>
              <a:rPr kumimoji="1" lang="ja-JP" altLang="en-US" sz="900" b="1" dirty="0">
                <a:solidFill>
                  <a:schemeClr val="bg1"/>
                </a:solidFill>
              </a:rPr>
              <a:t>ファイルダウンロード画面</a:t>
            </a:r>
          </a:p>
        </p:txBody>
      </p:sp>
      <p:grpSp>
        <p:nvGrpSpPr>
          <p:cNvPr id="41" name="グループ化 40">
            <a:extLst>
              <a:ext uri="{FF2B5EF4-FFF2-40B4-BE49-F238E27FC236}">
                <a16:creationId xmlns:a16="http://schemas.microsoft.com/office/drawing/2014/main" id="{51D03A5E-1185-4CA8-1B32-6453A2AE1235}"/>
              </a:ext>
            </a:extLst>
          </p:cNvPr>
          <p:cNvGrpSpPr/>
          <p:nvPr/>
        </p:nvGrpSpPr>
        <p:grpSpPr>
          <a:xfrm>
            <a:off x="4586435" y="2315749"/>
            <a:ext cx="447902" cy="502711"/>
            <a:chOff x="5196141" y="4976279"/>
            <a:chExt cx="723900" cy="812482"/>
          </a:xfrm>
        </p:grpSpPr>
        <p:sp>
          <p:nvSpPr>
            <p:cNvPr id="42" name="ひし形 41">
              <a:extLst>
                <a:ext uri="{FF2B5EF4-FFF2-40B4-BE49-F238E27FC236}">
                  <a16:creationId xmlns:a16="http://schemas.microsoft.com/office/drawing/2014/main" id="{6DCFF248-21B9-45DB-E2EB-95C8A860458F}"/>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9D69EE12-7EB6-95E9-0B91-2A5ED847CC65}"/>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B6E5E395-476C-0C1A-04B3-A81117E0AA83}"/>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45" name="グループ化 44">
              <a:extLst>
                <a:ext uri="{FF2B5EF4-FFF2-40B4-BE49-F238E27FC236}">
                  <a16:creationId xmlns:a16="http://schemas.microsoft.com/office/drawing/2014/main" id="{7A9F765E-A5F4-7B9F-3D3F-5A00D6E88639}"/>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47" name="楕円 46">
                <a:extLst>
                  <a:ext uri="{FF2B5EF4-FFF2-40B4-BE49-F238E27FC236}">
                    <a16:creationId xmlns:a16="http://schemas.microsoft.com/office/drawing/2014/main" id="{B7B878D9-EB84-CEC9-B5DC-55A45685AA42}"/>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角三角形 47">
                <a:extLst>
                  <a:ext uri="{FF2B5EF4-FFF2-40B4-BE49-F238E27FC236}">
                    <a16:creationId xmlns:a16="http://schemas.microsoft.com/office/drawing/2014/main" id="{0F3246A1-9CA2-EEFF-8881-8E8367289B8C}"/>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角三角形 48">
                <a:extLst>
                  <a:ext uri="{FF2B5EF4-FFF2-40B4-BE49-F238E27FC236}">
                    <a16:creationId xmlns:a16="http://schemas.microsoft.com/office/drawing/2014/main" id="{5E45E3A9-C5B5-5380-31C0-4217BF3F2F20}"/>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フリーフォーム: 図形 45">
              <a:extLst>
                <a:ext uri="{FF2B5EF4-FFF2-40B4-BE49-F238E27FC236}">
                  <a16:creationId xmlns:a16="http://schemas.microsoft.com/office/drawing/2014/main" id="{FAB0704C-2252-B561-A137-AB9F18BFB2B3}"/>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5DBC64FA-A87E-D3FE-7008-321680E4621F}"/>
              </a:ext>
            </a:extLst>
          </p:cNvPr>
          <p:cNvGrpSpPr/>
          <p:nvPr/>
        </p:nvGrpSpPr>
        <p:grpSpPr>
          <a:xfrm>
            <a:off x="7381006" y="2315749"/>
            <a:ext cx="447902" cy="502711"/>
            <a:chOff x="5196141" y="4976279"/>
            <a:chExt cx="723900" cy="812482"/>
          </a:xfrm>
        </p:grpSpPr>
        <p:sp>
          <p:nvSpPr>
            <p:cNvPr id="51" name="ひし形 50">
              <a:extLst>
                <a:ext uri="{FF2B5EF4-FFF2-40B4-BE49-F238E27FC236}">
                  <a16:creationId xmlns:a16="http://schemas.microsoft.com/office/drawing/2014/main" id="{FA04D7DC-288A-65AF-879B-494F65163628}"/>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AA0F2C4B-B3F9-8442-A8A1-1C7655BBFDDF}"/>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80B8732B-3DD6-1D19-CCDC-FBD89F11AA9F}"/>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54" name="グループ化 53">
              <a:extLst>
                <a:ext uri="{FF2B5EF4-FFF2-40B4-BE49-F238E27FC236}">
                  <a16:creationId xmlns:a16="http://schemas.microsoft.com/office/drawing/2014/main" id="{35D8635F-676B-97DC-5A95-4229353764D4}"/>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56" name="楕円 55">
                <a:extLst>
                  <a:ext uri="{FF2B5EF4-FFF2-40B4-BE49-F238E27FC236}">
                    <a16:creationId xmlns:a16="http://schemas.microsoft.com/office/drawing/2014/main" id="{2405FB10-264F-0315-0283-AA7A90B43881}"/>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角三角形 56">
                <a:extLst>
                  <a:ext uri="{FF2B5EF4-FFF2-40B4-BE49-F238E27FC236}">
                    <a16:creationId xmlns:a16="http://schemas.microsoft.com/office/drawing/2014/main" id="{5CB78102-11AD-C167-7A1C-FDA041ADA60D}"/>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角三角形 57">
                <a:extLst>
                  <a:ext uri="{FF2B5EF4-FFF2-40B4-BE49-F238E27FC236}">
                    <a16:creationId xmlns:a16="http://schemas.microsoft.com/office/drawing/2014/main" id="{66511F0E-C591-EB5B-8DDF-C93D12B028E4}"/>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フリーフォーム: 図形 54">
              <a:extLst>
                <a:ext uri="{FF2B5EF4-FFF2-40B4-BE49-F238E27FC236}">
                  <a16:creationId xmlns:a16="http://schemas.microsoft.com/office/drawing/2014/main" id="{EA42438F-FBC7-1D6D-3712-856A44789245}"/>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6057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EE927CC-759A-055C-F233-1D48D0A380E5}"/>
              </a:ext>
            </a:extLst>
          </p:cNvPr>
          <p:cNvSpPr>
            <a:spLocks noGrp="1"/>
          </p:cNvSpPr>
          <p:nvPr>
            <p:ph type="sldNum" sz="quarter" idx="12"/>
          </p:nvPr>
        </p:nvSpPr>
        <p:spPr/>
        <p:txBody>
          <a:bodyPr/>
          <a:lstStyle/>
          <a:p>
            <a:fld id="{3C9C2799-97FA-40D0-B772-22BD68808157}" type="slidenum">
              <a:rPr kumimoji="1" lang="ja-JP" altLang="en-US" smtClean="0"/>
              <a:pPr/>
              <a:t>21</a:t>
            </a:fld>
            <a:endParaRPr kumimoji="1" lang="ja-JP" altLang="en-US" dirty="0"/>
          </a:p>
        </p:txBody>
      </p:sp>
      <p:grpSp>
        <p:nvGrpSpPr>
          <p:cNvPr id="5" name="グループ化 6">
            <a:extLst>
              <a:ext uri="{FF2B5EF4-FFF2-40B4-BE49-F238E27FC236}">
                <a16:creationId xmlns:a16="http://schemas.microsoft.com/office/drawing/2014/main" id="{7FD730B6-E710-4EDB-2AA1-6432050AD200}"/>
              </a:ext>
            </a:extLst>
          </p:cNvPr>
          <p:cNvGrpSpPr>
            <a:grpSpLocks noChangeAspect="1"/>
          </p:cNvGrpSpPr>
          <p:nvPr/>
        </p:nvGrpSpPr>
        <p:grpSpPr bwMode="auto">
          <a:xfrm>
            <a:off x="3483769" y="3490912"/>
            <a:ext cx="3724275" cy="577850"/>
            <a:chOff x="268188" y="5438874"/>
            <a:chExt cx="2568575" cy="398463"/>
          </a:xfrm>
        </p:grpSpPr>
        <p:sp>
          <p:nvSpPr>
            <p:cNvPr id="6" name="Freeform 6">
              <a:extLst>
                <a:ext uri="{FF2B5EF4-FFF2-40B4-BE49-F238E27FC236}">
                  <a16:creationId xmlns:a16="http://schemas.microsoft.com/office/drawing/2014/main" id="{E5662990-F619-AD09-6FF4-AA15600D4B79}"/>
                </a:ext>
              </a:extLst>
            </p:cNvPr>
            <p:cNvSpPr>
              <a:spLocks/>
            </p:cNvSpPr>
            <p:nvPr/>
          </p:nvSpPr>
          <p:spPr bwMode="auto">
            <a:xfrm>
              <a:off x="268188" y="5445224"/>
              <a:ext cx="347663" cy="385763"/>
            </a:xfrm>
            <a:custGeom>
              <a:avLst/>
              <a:gdLst>
                <a:gd name="T0" fmla="*/ 0 w 732"/>
                <a:gd name="T1" fmla="*/ 2147483647 h 809"/>
                <a:gd name="T2" fmla="*/ 0 w 732"/>
                <a:gd name="T3" fmla="*/ 0 h 809"/>
                <a:gd name="T4" fmla="*/ 2147483647 w 732"/>
                <a:gd name="T5" fmla="*/ 0 h 809"/>
                <a:gd name="T6" fmla="*/ 2147483647 w 732"/>
                <a:gd name="T7" fmla="*/ 2147483647 h 809"/>
                <a:gd name="T8" fmla="*/ 2147483647 w 732"/>
                <a:gd name="T9" fmla="*/ 2147483647 h 809"/>
                <a:gd name="T10" fmla="*/ 2147483647 w 732"/>
                <a:gd name="T11" fmla="*/ 2147483647 h 809"/>
                <a:gd name="T12" fmla="*/ 2147483647 w 732"/>
                <a:gd name="T13" fmla="*/ 2147483647 h 809"/>
                <a:gd name="T14" fmla="*/ 2147483647 w 732"/>
                <a:gd name="T15" fmla="*/ 0 h 809"/>
                <a:gd name="T16" fmla="*/ 2147483647 w 732"/>
                <a:gd name="T17" fmla="*/ 0 h 809"/>
                <a:gd name="T18" fmla="*/ 2147483647 w 732"/>
                <a:gd name="T19" fmla="*/ 2147483647 h 809"/>
                <a:gd name="T20" fmla="*/ 2147483647 w 732"/>
                <a:gd name="T21" fmla="*/ 2147483647 h 809"/>
                <a:gd name="T22" fmla="*/ 2147483647 w 732"/>
                <a:gd name="T23" fmla="*/ 2147483647 h 809"/>
                <a:gd name="T24" fmla="*/ 2147483647 w 732"/>
                <a:gd name="T25" fmla="*/ 2147483647 h 809"/>
                <a:gd name="T26" fmla="*/ 2147483647 w 732"/>
                <a:gd name="T27" fmla="*/ 2147483647 h 809"/>
                <a:gd name="T28" fmla="*/ 2147483647 w 732"/>
                <a:gd name="T29" fmla="*/ 2147483647 h 809"/>
                <a:gd name="T30" fmla="*/ 2147483647 w 732"/>
                <a:gd name="T31" fmla="*/ 2147483647 h 809"/>
                <a:gd name="T32" fmla="*/ 0 w 73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2" h="809">
                  <a:moveTo>
                    <a:pt x="0" y="809"/>
                  </a:moveTo>
                  <a:lnTo>
                    <a:pt x="0" y="0"/>
                  </a:lnTo>
                  <a:lnTo>
                    <a:pt x="236" y="0"/>
                  </a:lnTo>
                  <a:lnTo>
                    <a:pt x="418" y="290"/>
                  </a:lnTo>
                  <a:cubicBezTo>
                    <a:pt x="475" y="382"/>
                    <a:pt x="524" y="483"/>
                    <a:pt x="565" y="581"/>
                  </a:cubicBezTo>
                  <a:lnTo>
                    <a:pt x="569" y="581"/>
                  </a:lnTo>
                  <a:cubicBezTo>
                    <a:pt x="556" y="466"/>
                    <a:pt x="555" y="368"/>
                    <a:pt x="555" y="255"/>
                  </a:cubicBezTo>
                  <a:lnTo>
                    <a:pt x="555" y="0"/>
                  </a:lnTo>
                  <a:lnTo>
                    <a:pt x="732" y="0"/>
                  </a:lnTo>
                  <a:lnTo>
                    <a:pt x="732" y="809"/>
                  </a:lnTo>
                  <a:lnTo>
                    <a:pt x="525" y="809"/>
                  </a:lnTo>
                  <a:lnTo>
                    <a:pt x="335" y="496"/>
                  </a:lnTo>
                  <a:cubicBezTo>
                    <a:pt x="280" y="402"/>
                    <a:pt x="221" y="298"/>
                    <a:pt x="175" y="196"/>
                  </a:cubicBezTo>
                  <a:lnTo>
                    <a:pt x="171" y="197"/>
                  </a:lnTo>
                  <a:cubicBezTo>
                    <a:pt x="177" y="312"/>
                    <a:pt x="178" y="423"/>
                    <a:pt x="178" y="545"/>
                  </a:cubicBezTo>
                  <a:lnTo>
                    <a:pt x="178"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7" name="Freeform 7">
              <a:extLst>
                <a:ext uri="{FF2B5EF4-FFF2-40B4-BE49-F238E27FC236}">
                  <a16:creationId xmlns:a16="http://schemas.microsoft.com/office/drawing/2014/main" id="{6C994232-B55F-05D4-AE38-1EA4F649E5E5}"/>
                </a:ext>
              </a:extLst>
            </p:cNvPr>
            <p:cNvSpPr>
              <a:spLocks/>
            </p:cNvSpPr>
            <p:nvPr/>
          </p:nvSpPr>
          <p:spPr bwMode="auto">
            <a:xfrm>
              <a:off x="661888" y="5445224"/>
              <a:ext cx="268288" cy="385763"/>
            </a:xfrm>
            <a:custGeom>
              <a:avLst/>
              <a:gdLst>
                <a:gd name="T0" fmla="*/ 2147483647 w 169"/>
                <a:gd name="T1" fmla="*/ 2147483647 h 243"/>
                <a:gd name="T2" fmla="*/ 2147483647 w 169"/>
                <a:gd name="T3" fmla="*/ 2147483647 h 243"/>
                <a:gd name="T4" fmla="*/ 2147483647 w 169"/>
                <a:gd name="T5" fmla="*/ 2147483647 h 243"/>
                <a:gd name="T6" fmla="*/ 2147483647 w 169"/>
                <a:gd name="T7" fmla="*/ 2147483647 h 243"/>
                <a:gd name="T8" fmla="*/ 2147483647 w 169"/>
                <a:gd name="T9" fmla="*/ 2147483647 h 243"/>
                <a:gd name="T10" fmla="*/ 0 w 169"/>
                <a:gd name="T11" fmla="*/ 2147483647 h 243"/>
                <a:gd name="T12" fmla="*/ 0 w 169"/>
                <a:gd name="T13" fmla="*/ 0 h 243"/>
                <a:gd name="T14" fmla="*/ 2147483647 w 169"/>
                <a:gd name="T15" fmla="*/ 0 h 243"/>
                <a:gd name="T16" fmla="*/ 2147483647 w 169"/>
                <a:gd name="T17" fmla="*/ 2147483647 h 243"/>
                <a:gd name="T18" fmla="*/ 2147483647 w 169"/>
                <a:gd name="T19" fmla="*/ 2147483647 h 243"/>
                <a:gd name="T20" fmla="*/ 2147483647 w 169"/>
                <a:gd name="T21" fmla="*/ 2147483647 h 243"/>
                <a:gd name="T22" fmla="*/ 2147483647 w 169"/>
                <a:gd name="T23" fmla="*/ 2147483647 h 243"/>
                <a:gd name="T24" fmla="*/ 2147483647 w 169"/>
                <a:gd name="T25" fmla="*/ 2147483647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243">
                  <a:moveTo>
                    <a:pt x="157" y="141"/>
                  </a:moveTo>
                  <a:lnTo>
                    <a:pt x="57" y="141"/>
                  </a:lnTo>
                  <a:lnTo>
                    <a:pt x="57" y="196"/>
                  </a:lnTo>
                  <a:lnTo>
                    <a:pt x="169" y="196"/>
                  </a:lnTo>
                  <a:lnTo>
                    <a:pt x="169" y="243"/>
                  </a:lnTo>
                  <a:lnTo>
                    <a:pt x="0" y="243"/>
                  </a:lnTo>
                  <a:lnTo>
                    <a:pt x="0" y="0"/>
                  </a:lnTo>
                  <a:lnTo>
                    <a:pt x="164" y="0"/>
                  </a:lnTo>
                  <a:lnTo>
                    <a:pt x="164" y="46"/>
                  </a:lnTo>
                  <a:lnTo>
                    <a:pt x="57" y="46"/>
                  </a:lnTo>
                  <a:lnTo>
                    <a:pt x="57" y="95"/>
                  </a:lnTo>
                  <a:lnTo>
                    <a:pt x="157" y="95"/>
                  </a:lnTo>
                  <a:lnTo>
                    <a:pt x="157" y="141"/>
                  </a:lnTo>
                  <a:close/>
                </a:path>
              </a:pathLst>
            </a:custGeom>
            <a:solidFill>
              <a:srgbClr val="D2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8">
              <a:extLst>
                <a:ext uri="{FF2B5EF4-FFF2-40B4-BE49-F238E27FC236}">
                  <a16:creationId xmlns:a16="http://schemas.microsoft.com/office/drawing/2014/main" id="{936CD722-2511-D5BB-2FD1-FDAA3256CD4F}"/>
                </a:ext>
              </a:extLst>
            </p:cNvPr>
            <p:cNvSpPr>
              <a:spLocks noEditPoints="1"/>
            </p:cNvSpPr>
            <p:nvPr/>
          </p:nvSpPr>
          <p:spPr bwMode="auto">
            <a:xfrm>
              <a:off x="941288" y="5438874"/>
              <a:ext cx="411163" cy="398463"/>
            </a:xfrm>
            <a:custGeom>
              <a:avLst/>
              <a:gdLst>
                <a:gd name="T0" fmla="*/ 2147483647 w 864"/>
                <a:gd name="T1" fmla="*/ 2147483647 h 837"/>
                <a:gd name="T2" fmla="*/ 2147483647 w 864"/>
                <a:gd name="T3" fmla="*/ 2147483647 h 837"/>
                <a:gd name="T4" fmla="*/ 2147483647 w 864"/>
                <a:gd name="T5" fmla="*/ 2147483647 h 837"/>
                <a:gd name="T6" fmla="*/ 2147483647 w 864"/>
                <a:gd name="T7" fmla="*/ 2147483647 h 837"/>
                <a:gd name="T8" fmla="*/ 2147483647 w 864"/>
                <a:gd name="T9" fmla="*/ 2147483647 h 837"/>
                <a:gd name="T10" fmla="*/ 2147483647 w 864"/>
                <a:gd name="T11" fmla="*/ 2147483647 h 837"/>
                <a:gd name="T12" fmla="*/ 2147483647 w 864"/>
                <a:gd name="T13" fmla="*/ 2147483647 h 837"/>
                <a:gd name="T14" fmla="*/ 2147483647 w 864"/>
                <a:gd name="T15" fmla="*/ 2147483647 h 837"/>
                <a:gd name="T16" fmla="*/ 2147483647 w 864"/>
                <a:gd name="T17" fmla="*/ 0 h 837"/>
                <a:gd name="T18" fmla="*/ 0 w 864"/>
                <a:gd name="T19" fmla="*/ 2147483647 h 837"/>
                <a:gd name="T20" fmla="*/ 2147483647 w 864"/>
                <a:gd name="T21" fmla="*/ 2147483647 h 837"/>
                <a:gd name="T22" fmla="*/ 2147483647 w 864"/>
                <a:gd name="T23" fmla="*/ 2147483647 h 8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4" h="837">
                  <a:moveTo>
                    <a:pt x="430" y="689"/>
                  </a:moveTo>
                  <a:cubicBezTo>
                    <a:pt x="290" y="689"/>
                    <a:pt x="202" y="571"/>
                    <a:pt x="202" y="421"/>
                  </a:cubicBezTo>
                  <a:cubicBezTo>
                    <a:pt x="202" y="269"/>
                    <a:pt x="287" y="148"/>
                    <a:pt x="431" y="148"/>
                  </a:cubicBezTo>
                  <a:cubicBezTo>
                    <a:pt x="575" y="148"/>
                    <a:pt x="660" y="271"/>
                    <a:pt x="660" y="418"/>
                  </a:cubicBezTo>
                  <a:cubicBezTo>
                    <a:pt x="660" y="573"/>
                    <a:pt x="574" y="689"/>
                    <a:pt x="431" y="689"/>
                  </a:cubicBezTo>
                  <a:lnTo>
                    <a:pt x="430" y="689"/>
                  </a:lnTo>
                  <a:close/>
                  <a:moveTo>
                    <a:pt x="424" y="837"/>
                  </a:moveTo>
                  <a:cubicBezTo>
                    <a:pt x="687" y="837"/>
                    <a:pt x="864" y="664"/>
                    <a:pt x="864" y="412"/>
                  </a:cubicBezTo>
                  <a:cubicBezTo>
                    <a:pt x="864" y="176"/>
                    <a:pt x="701" y="0"/>
                    <a:pt x="436" y="0"/>
                  </a:cubicBezTo>
                  <a:cubicBezTo>
                    <a:pt x="178" y="0"/>
                    <a:pt x="0" y="178"/>
                    <a:pt x="0" y="426"/>
                  </a:cubicBezTo>
                  <a:cubicBezTo>
                    <a:pt x="0" y="660"/>
                    <a:pt x="164" y="837"/>
                    <a:pt x="422" y="837"/>
                  </a:cubicBezTo>
                  <a:lnTo>
                    <a:pt x="424" y="837"/>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9" name="Freeform 9">
              <a:extLst>
                <a:ext uri="{FF2B5EF4-FFF2-40B4-BE49-F238E27FC236}">
                  <a16:creationId xmlns:a16="http://schemas.microsoft.com/office/drawing/2014/main" id="{59ABC8D6-93A0-A8B9-F2E4-03E1676952D6}"/>
                </a:ext>
              </a:extLst>
            </p:cNvPr>
            <p:cNvSpPr>
              <a:spLocks/>
            </p:cNvSpPr>
            <p:nvPr/>
          </p:nvSpPr>
          <p:spPr bwMode="auto">
            <a:xfrm>
              <a:off x="1341338" y="5445224"/>
              <a:ext cx="187325" cy="392113"/>
            </a:xfrm>
            <a:custGeom>
              <a:avLst/>
              <a:gdLst>
                <a:gd name="T0" fmla="*/ 2147483647 w 392"/>
                <a:gd name="T1" fmla="*/ 0 h 823"/>
                <a:gd name="T2" fmla="*/ 2147483647 w 392"/>
                <a:gd name="T3" fmla="*/ 0 h 823"/>
                <a:gd name="T4" fmla="*/ 2147483647 w 392"/>
                <a:gd name="T5" fmla="*/ 2147483647 h 823"/>
                <a:gd name="T6" fmla="*/ 2147483647 w 392"/>
                <a:gd name="T7" fmla="*/ 2147483647 h 823"/>
                <a:gd name="T8" fmla="*/ 0 w 392"/>
                <a:gd name="T9" fmla="*/ 2147483647 h 823"/>
                <a:gd name="T10" fmla="*/ 1855193686 w 392"/>
                <a:gd name="T11" fmla="*/ 2147483647 h 823"/>
                <a:gd name="T12" fmla="*/ 2147483647 w 392"/>
                <a:gd name="T13" fmla="*/ 2147483647 h 823"/>
                <a:gd name="T14" fmla="*/ 2147483647 w 392"/>
                <a:gd name="T15" fmla="*/ 2147483647 h 823"/>
                <a:gd name="T16" fmla="*/ 2147483647 w 392"/>
                <a:gd name="T17" fmla="*/ 0 h 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823">
                  <a:moveTo>
                    <a:pt x="282" y="0"/>
                  </a:moveTo>
                  <a:lnTo>
                    <a:pt x="392" y="0"/>
                  </a:lnTo>
                  <a:lnTo>
                    <a:pt x="392" y="527"/>
                  </a:lnTo>
                  <a:cubicBezTo>
                    <a:pt x="392" y="754"/>
                    <a:pt x="276" y="823"/>
                    <a:pt x="129" y="823"/>
                  </a:cubicBezTo>
                  <a:cubicBezTo>
                    <a:pt x="84" y="823"/>
                    <a:pt x="29" y="813"/>
                    <a:pt x="0" y="801"/>
                  </a:cubicBezTo>
                  <a:lnTo>
                    <a:pt x="17" y="713"/>
                  </a:lnTo>
                  <a:cubicBezTo>
                    <a:pt x="42" y="723"/>
                    <a:pt x="78" y="732"/>
                    <a:pt x="120" y="732"/>
                  </a:cubicBezTo>
                  <a:cubicBezTo>
                    <a:pt x="223" y="732"/>
                    <a:pt x="282" y="684"/>
                    <a:pt x="282" y="515"/>
                  </a:cubicBezTo>
                  <a:lnTo>
                    <a:pt x="282" y="0"/>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0" name="Freeform 10">
              <a:extLst>
                <a:ext uri="{FF2B5EF4-FFF2-40B4-BE49-F238E27FC236}">
                  <a16:creationId xmlns:a16="http://schemas.microsoft.com/office/drawing/2014/main" id="{0A884A5A-2CD6-0148-DE1E-66253603CB89}"/>
                </a:ext>
              </a:extLst>
            </p:cNvPr>
            <p:cNvSpPr>
              <a:spLocks noEditPoints="1"/>
            </p:cNvSpPr>
            <p:nvPr/>
          </p:nvSpPr>
          <p:spPr bwMode="auto">
            <a:xfrm>
              <a:off x="1550888" y="5445224"/>
              <a:ext cx="355600"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2" y="467"/>
                  </a:moveTo>
                  <a:lnTo>
                    <a:pt x="324" y="223"/>
                  </a:lnTo>
                  <a:cubicBezTo>
                    <a:pt x="342" y="175"/>
                    <a:pt x="354" y="132"/>
                    <a:pt x="367" y="90"/>
                  </a:cubicBezTo>
                  <a:lnTo>
                    <a:pt x="369" y="90"/>
                  </a:lnTo>
                  <a:cubicBezTo>
                    <a:pt x="382" y="131"/>
                    <a:pt x="394" y="173"/>
                    <a:pt x="414" y="225"/>
                  </a:cubicBezTo>
                  <a:lnTo>
                    <a:pt x="506" y="467"/>
                  </a:lnTo>
                  <a:lnTo>
                    <a:pt x="232" y="467"/>
                  </a:lnTo>
                  <a:close/>
                  <a:moveTo>
                    <a:pt x="530" y="551"/>
                  </a:moveTo>
                  <a:lnTo>
                    <a:pt x="628" y="809"/>
                  </a:lnTo>
                  <a:lnTo>
                    <a:pt x="747" y="809"/>
                  </a:lnTo>
                  <a:lnTo>
                    <a:pt x="438" y="0"/>
                  </a:lnTo>
                  <a:lnTo>
                    <a:pt x="305" y="0"/>
                  </a:lnTo>
                  <a:lnTo>
                    <a:pt x="0" y="809"/>
                  </a:lnTo>
                  <a:lnTo>
                    <a:pt x="115" y="809"/>
                  </a:lnTo>
                  <a:lnTo>
                    <a:pt x="208" y="551"/>
                  </a:lnTo>
                  <a:lnTo>
                    <a:pt x="530"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1" name="Freeform 11">
              <a:extLst>
                <a:ext uri="{FF2B5EF4-FFF2-40B4-BE49-F238E27FC236}">
                  <a16:creationId xmlns:a16="http://schemas.microsoft.com/office/drawing/2014/main" id="{632C3402-AD77-90A3-EB3F-2D4FC19D35E1}"/>
                </a:ext>
              </a:extLst>
            </p:cNvPr>
            <p:cNvSpPr>
              <a:spLocks noEditPoints="1"/>
            </p:cNvSpPr>
            <p:nvPr/>
          </p:nvSpPr>
          <p:spPr bwMode="auto">
            <a:xfrm>
              <a:off x="1931888" y="5442049"/>
              <a:ext cx="257175" cy="388938"/>
            </a:xfrm>
            <a:custGeom>
              <a:avLst/>
              <a:gdLst>
                <a:gd name="T0" fmla="*/ 2147483647 w 541"/>
                <a:gd name="T1" fmla="*/ 2147483647 h 816"/>
                <a:gd name="T2" fmla="*/ 2147483647 w 541"/>
                <a:gd name="T3" fmla="*/ 2147483647 h 816"/>
                <a:gd name="T4" fmla="*/ 2147483647 w 541"/>
                <a:gd name="T5" fmla="*/ 2147483647 h 816"/>
                <a:gd name="T6" fmla="*/ 2147483647 w 541"/>
                <a:gd name="T7" fmla="*/ 2147483647 h 816"/>
                <a:gd name="T8" fmla="*/ 2147483647 w 541"/>
                <a:gd name="T9" fmla="*/ 2147483647 h 816"/>
                <a:gd name="T10" fmla="*/ 2147483647 w 541"/>
                <a:gd name="T11" fmla="*/ 2147483647 h 816"/>
                <a:gd name="T12" fmla="*/ 0 w 541"/>
                <a:gd name="T13" fmla="*/ 2147483647 h 816"/>
                <a:gd name="T14" fmla="*/ 2147483647 w 541"/>
                <a:gd name="T15" fmla="*/ 2147483647 h 816"/>
                <a:gd name="T16" fmla="*/ 2147483647 w 541"/>
                <a:gd name="T17" fmla="*/ 2147483647 h 816"/>
                <a:gd name="T18" fmla="*/ 2147483647 w 541"/>
                <a:gd name="T19" fmla="*/ 2147483647 h 816"/>
                <a:gd name="T20" fmla="*/ 2147483647 w 541"/>
                <a:gd name="T21" fmla="*/ 2147483647 h 816"/>
                <a:gd name="T22" fmla="*/ 2147483647 w 541"/>
                <a:gd name="T23" fmla="*/ 2147483647 h 816"/>
                <a:gd name="T24" fmla="*/ 2147483647 w 541"/>
                <a:gd name="T25" fmla="*/ 2147483647 h 816"/>
                <a:gd name="T26" fmla="*/ 2147483647 w 541"/>
                <a:gd name="T27" fmla="*/ 0 h 816"/>
                <a:gd name="T28" fmla="*/ 0 w 541"/>
                <a:gd name="T29" fmla="*/ 1732515741 h 816"/>
                <a:gd name="T30" fmla="*/ 0 w 541"/>
                <a:gd name="T31" fmla="*/ 2147483647 h 8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1" h="816">
                  <a:moveTo>
                    <a:pt x="109" y="94"/>
                  </a:moveTo>
                  <a:cubicBezTo>
                    <a:pt x="129" y="90"/>
                    <a:pt x="169" y="85"/>
                    <a:pt x="224" y="85"/>
                  </a:cubicBezTo>
                  <a:cubicBezTo>
                    <a:pt x="342" y="85"/>
                    <a:pt x="433" y="130"/>
                    <a:pt x="433" y="245"/>
                  </a:cubicBezTo>
                  <a:cubicBezTo>
                    <a:pt x="433" y="354"/>
                    <a:pt x="351" y="417"/>
                    <a:pt x="212" y="417"/>
                  </a:cubicBezTo>
                  <a:cubicBezTo>
                    <a:pt x="172" y="417"/>
                    <a:pt x="136" y="414"/>
                    <a:pt x="109" y="406"/>
                  </a:cubicBezTo>
                  <a:lnTo>
                    <a:pt x="109" y="94"/>
                  </a:lnTo>
                  <a:close/>
                  <a:moveTo>
                    <a:pt x="0" y="816"/>
                  </a:moveTo>
                  <a:lnTo>
                    <a:pt x="109" y="816"/>
                  </a:lnTo>
                  <a:lnTo>
                    <a:pt x="109" y="494"/>
                  </a:lnTo>
                  <a:cubicBezTo>
                    <a:pt x="137" y="502"/>
                    <a:pt x="171" y="503"/>
                    <a:pt x="208" y="503"/>
                  </a:cubicBezTo>
                  <a:cubicBezTo>
                    <a:pt x="320" y="503"/>
                    <a:pt x="414" y="474"/>
                    <a:pt x="474" y="415"/>
                  </a:cubicBezTo>
                  <a:cubicBezTo>
                    <a:pt x="518" y="373"/>
                    <a:pt x="541" y="312"/>
                    <a:pt x="541" y="240"/>
                  </a:cubicBezTo>
                  <a:cubicBezTo>
                    <a:pt x="541" y="167"/>
                    <a:pt x="512" y="109"/>
                    <a:pt x="466" y="70"/>
                  </a:cubicBezTo>
                  <a:cubicBezTo>
                    <a:pt x="416" y="26"/>
                    <a:pt x="336" y="0"/>
                    <a:pt x="224" y="0"/>
                  </a:cubicBezTo>
                  <a:cubicBezTo>
                    <a:pt x="129" y="0"/>
                    <a:pt x="55" y="8"/>
                    <a:pt x="0" y="16"/>
                  </a:cubicBezTo>
                  <a:lnTo>
                    <a:pt x="0" y="816"/>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2" name="Freeform 12">
              <a:extLst>
                <a:ext uri="{FF2B5EF4-FFF2-40B4-BE49-F238E27FC236}">
                  <a16:creationId xmlns:a16="http://schemas.microsoft.com/office/drawing/2014/main" id="{A57B757F-4B32-5487-CCCC-7C084A435DF7}"/>
                </a:ext>
              </a:extLst>
            </p:cNvPr>
            <p:cNvSpPr>
              <a:spLocks noEditPoints="1"/>
            </p:cNvSpPr>
            <p:nvPr/>
          </p:nvSpPr>
          <p:spPr bwMode="auto">
            <a:xfrm>
              <a:off x="2136676" y="5445224"/>
              <a:ext cx="354013"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3" y="467"/>
                  </a:moveTo>
                  <a:lnTo>
                    <a:pt x="325" y="223"/>
                  </a:lnTo>
                  <a:cubicBezTo>
                    <a:pt x="342" y="175"/>
                    <a:pt x="355" y="132"/>
                    <a:pt x="367" y="90"/>
                  </a:cubicBezTo>
                  <a:lnTo>
                    <a:pt x="370" y="90"/>
                  </a:lnTo>
                  <a:cubicBezTo>
                    <a:pt x="382" y="131"/>
                    <a:pt x="395" y="173"/>
                    <a:pt x="414" y="225"/>
                  </a:cubicBezTo>
                  <a:lnTo>
                    <a:pt x="507" y="467"/>
                  </a:lnTo>
                  <a:lnTo>
                    <a:pt x="233" y="467"/>
                  </a:lnTo>
                  <a:close/>
                  <a:moveTo>
                    <a:pt x="531" y="551"/>
                  </a:moveTo>
                  <a:lnTo>
                    <a:pt x="629" y="809"/>
                  </a:lnTo>
                  <a:lnTo>
                    <a:pt x="747" y="809"/>
                  </a:lnTo>
                  <a:lnTo>
                    <a:pt x="439" y="0"/>
                  </a:lnTo>
                  <a:lnTo>
                    <a:pt x="305" y="0"/>
                  </a:lnTo>
                  <a:lnTo>
                    <a:pt x="0" y="809"/>
                  </a:lnTo>
                  <a:lnTo>
                    <a:pt x="115" y="809"/>
                  </a:lnTo>
                  <a:lnTo>
                    <a:pt x="209" y="551"/>
                  </a:lnTo>
                  <a:lnTo>
                    <a:pt x="531"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3" name="Freeform 13">
              <a:extLst>
                <a:ext uri="{FF2B5EF4-FFF2-40B4-BE49-F238E27FC236}">
                  <a16:creationId xmlns:a16="http://schemas.microsoft.com/office/drawing/2014/main" id="{C198AB57-662D-6014-51CE-97529FB526B4}"/>
                </a:ext>
              </a:extLst>
            </p:cNvPr>
            <p:cNvSpPr>
              <a:spLocks/>
            </p:cNvSpPr>
            <p:nvPr/>
          </p:nvSpPr>
          <p:spPr bwMode="auto">
            <a:xfrm>
              <a:off x="2516088" y="5445224"/>
              <a:ext cx="320675" cy="385763"/>
            </a:xfrm>
            <a:custGeom>
              <a:avLst/>
              <a:gdLst>
                <a:gd name="T0" fmla="*/ 0 w 672"/>
                <a:gd name="T1" fmla="*/ 2147483647 h 809"/>
                <a:gd name="T2" fmla="*/ 0 w 672"/>
                <a:gd name="T3" fmla="*/ 0 h 809"/>
                <a:gd name="T4" fmla="*/ 2147483647 w 672"/>
                <a:gd name="T5" fmla="*/ 0 h 809"/>
                <a:gd name="T6" fmla="*/ 2147483647 w 672"/>
                <a:gd name="T7" fmla="*/ 2147483647 h 809"/>
                <a:gd name="T8" fmla="*/ 2147483647 w 672"/>
                <a:gd name="T9" fmla="*/ 2147483647 h 809"/>
                <a:gd name="T10" fmla="*/ 2147483647 w 672"/>
                <a:gd name="T11" fmla="*/ 2147483647 h 809"/>
                <a:gd name="T12" fmla="*/ 2147483647 w 672"/>
                <a:gd name="T13" fmla="*/ 2147483647 h 809"/>
                <a:gd name="T14" fmla="*/ 2147483647 w 672"/>
                <a:gd name="T15" fmla="*/ 0 h 809"/>
                <a:gd name="T16" fmla="*/ 2147483647 w 672"/>
                <a:gd name="T17" fmla="*/ 0 h 809"/>
                <a:gd name="T18" fmla="*/ 2147483647 w 672"/>
                <a:gd name="T19" fmla="*/ 2147483647 h 809"/>
                <a:gd name="T20" fmla="*/ 2147483647 w 672"/>
                <a:gd name="T21" fmla="*/ 2147483647 h 809"/>
                <a:gd name="T22" fmla="*/ 2147483647 w 672"/>
                <a:gd name="T23" fmla="*/ 2147483647 h 809"/>
                <a:gd name="T24" fmla="*/ 2147483647 w 672"/>
                <a:gd name="T25" fmla="*/ 2147483647 h 809"/>
                <a:gd name="T26" fmla="*/ 2147483647 w 672"/>
                <a:gd name="T27" fmla="*/ 2147483647 h 809"/>
                <a:gd name="T28" fmla="*/ 2147483647 w 672"/>
                <a:gd name="T29" fmla="*/ 2147483647 h 809"/>
                <a:gd name="T30" fmla="*/ 2147483647 w 672"/>
                <a:gd name="T31" fmla="*/ 2147483647 h 809"/>
                <a:gd name="T32" fmla="*/ 0 w 67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809">
                  <a:moveTo>
                    <a:pt x="0" y="809"/>
                  </a:moveTo>
                  <a:lnTo>
                    <a:pt x="0" y="0"/>
                  </a:lnTo>
                  <a:lnTo>
                    <a:pt x="124" y="0"/>
                  </a:lnTo>
                  <a:lnTo>
                    <a:pt x="420" y="419"/>
                  </a:lnTo>
                  <a:cubicBezTo>
                    <a:pt x="487" y="516"/>
                    <a:pt x="536" y="594"/>
                    <a:pt x="578" y="676"/>
                  </a:cubicBezTo>
                  <a:lnTo>
                    <a:pt x="580" y="674"/>
                  </a:lnTo>
                  <a:cubicBezTo>
                    <a:pt x="570" y="573"/>
                    <a:pt x="569" y="476"/>
                    <a:pt x="569" y="356"/>
                  </a:cubicBezTo>
                  <a:lnTo>
                    <a:pt x="569" y="0"/>
                  </a:lnTo>
                  <a:lnTo>
                    <a:pt x="672" y="0"/>
                  </a:lnTo>
                  <a:lnTo>
                    <a:pt x="672" y="809"/>
                  </a:lnTo>
                  <a:lnTo>
                    <a:pt x="560" y="809"/>
                  </a:lnTo>
                  <a:lnTo>
                    <a:pt x="269" y="392"/>
                  </a:lnTo>
                  <a:cubicBezTo>
                    <a:pt x="205" y="298"/>
                    <a:pt x="144" y="206"/>
                    <a:pt x="100" y="122"/>
                  </a:cubicBezTo>
                  <a:lnTo>
                    <a:pt x="96" y="124"/>
                  </a:lnTo>
                  <a:cubicBezTo>
                    <a:pt x="102" y="225"/>
                    <a:pt x="103" y="320"/>
                    <a:pt x="103" y="441"/>
                  </a:cubicBezTo>
                  <a:lnTo>
                    <a:pt x="103"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grpSp>
    </p:spTree>
    <p:extLst>
      <p:ext uri="{BB962C8B-B14F-4D97-AF65-F5344CB8AC3E}">
        <p14:creationId xmlns:p14="http://schemas.microsoft.com/office/powerpoint/2010/main" val="57968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F5C1-CB7C-B14B-B952-CD26448575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649A80-502E-9E00-7850-D940176B070F}"/>
              </a:ext>
            </a:extLst>
          </p:cNvPr>
          <p:cNvSpPr>
            <a:spLocks noGrp="1"/>
          </p:cNvSpPr>
          <p:nvPr>
            <p:ph type="title"/>
          </p:nvPr>
        </p:nvSpPr>
        <p:spPr/>
        <p:txBody>
          <a:bodyPr/>
          <a:lstStyle/>
          <a:p>
            <a:r>
              <a:rPr kumimoji="1" lang="ja-JP" altLang="en-US" dirty="0"/>
              <a:t>ファイル転送</a:t>
            </a:r>
            <a:r>
              <a:rPr lang="ja-JP" altLang="en-US" dirty="0"/>
              <a:t>機能とは</a:t>
            </a:r>
            <a:endParaRPr kumimoji="1" lang="ja-JP" altLang="en-US" dirty="0"/>
          </a:p>
        </p:txBody>
      </p:sp>
      <p:sp>
        <p:nvSpPr>
          <p:cNvPr id="3" name="スライド番号プレースホルダー 2">
            <a:extLst>
              <a:ext uri="{FF2B5EF4-FFF2-40B4-BE49-F238E27FC236}">
                <a16:creationId xmlns:a16="http://schemas.microsoft.com/office/drawing/2014/main" id="{536D2B39-7B94-C8DE-6047-89501B506D5D}"/>
              </a:ext>
            </a:extLst>
          </p:cNvPr>
          <p:cNvSpPr>
            <a:spLocks noGrp="1"/>
          </p:cNvSpPr>
          <p:nvPr>
            <p:ph type="sldNum" sz="quarter" idx="12"/>
          </p:nvPr>
        </p:nvSpPr>
        <p:spPr/>
        <p:txBody>
          <a:bodyPr/>
          <a:lstStyle/>
          <a:p>
            <a:fld id="{3C9C2799-97FA-40D0-B772-22BD68808157}" type="slidenum">
              <a:rPr kumimoji="1" lang="ja-JP" altLang="en-US" smtClean="0"/>
              <a:pPr/>
              <a:t>3</a:t>
            </a:fld>
            <a:endParaRPr kumimoji="1" lang="ja-JP" altLang="en-US" dirty="0"/>
          </a:p>
        </p:txBody>
      </p:sp>
      <p:pic>
        <p:nvPicPr>
          <p:cNvPr id="8" name="図 7">
            <a:extLst>
              <a:ext uri="{FF2B5EF4-FFF2-40B4-BE49-F238E27FC236}">
                <a16:creationId xmlns:a16="http://schemas.microsoft.com/office/drawing/2014/main" id="{5C2B32CD-ED7F-2E26-246E-D4AFD35F3B67}"/>
              </a:ext>
            </a:extLst>
          </p:cNvPr>
          <p:cNvPicPr>
            <a:picLocks noChangeAspect="1"/>
          </p:cNvPicPr>
          <p:nvPr/>
        </p:nvPicPr>
        <p:blipFill>
          <a:blip r:embed="rId2">
            <a:clrChange>
              <a:clrFrom>
                <a:srgbClr val="C0C0C0"/>
              </a:clrFrom>
              <a:clrTo>
                <a:srgbClr val="C0C0C0">
                  <a:alpha val="0"/>
                </a:srgbClr>
              </a:clrTo>
            </a:clrChange>
          </a:blip>
          <a:srcRect r="8317"/>
          <a:stretch/>
        </p:blipFill>
        <p:spPr>
          <a:xfrm>
            <a:off x="6750345" y="4724478"/>
            <a:ext cx="3381768" cy="2211698"/>
          </a:xfrm>
          <a:prstGeom prst="rect">
            <a:avLst/>
          </a:prstGeom>
        </p:spPr>
      </p:pic>
      <p:sp>
        <p:nvSpPr>
          <p:cNvPr id="46" name="グラフィックス 44" descr="矢印: 緩い曲線 単色塗りつぶし">
            <a:extLst>
              <a:ext uri="{FF2B5EF4-FFF2-40B4-BE49-F238E27FC236}">
                <a16:creationId xmlns:a16="http://schemas.microsoft.com/office/drawing/2014/main" id="{FC20AFBC-744E-CF17-4F35-8AE6D6A085A5}"/>
              </a:ext>
            </a:extLst>
          </p:cNvPr>
          <p:cNvSpPr/>
          <p:nvPr/>
        </p:nvSpPr>
        <p:spPr>
          <a:xfrm>
            <a:off x="3788769" y="5439564"/>
            <a:ext cx="2834452" cy="592696"/>
          </a:xfrm>
          <a:custGeom>
            <a:avLst/>
            <a:gdLst>
              <a:gd name="connsiteX0" fmla="*/ 2467143 w 2467220"/>
              <a:gd name="connsiteY0" fmla="*/ 228600 h 457200"/>
              <a:gd name="connsiteX1" fmla="*/ 1794286 w 2467220"/>
              <a:gd name="connsiteY1" fmla="*/ 0 h 457200"/>
              <a:gd name="connsiteX2" fmla="*/ 1794286 w 2467220"/>
              <a:gd name="connsiteY2" fmla="*/ 142875 h 457200"/>
              <a:gd name="connsiteX3" fmla="*/ 0 w 2467220"/>
              <a:gd name="connsiteY3" fmla="*/ 142875 h 457200"/>
              <a:gd name="connsiteX4" fmla="*/ 1794286 w 2467220"/>
              <a:gd name="connsiteY4" fmla="*/ 361950 h 457200"/>
              <a:gd name="connsiteX5" fmla="*/ 1794286 w 2467220"/>
              <a:gd name="connsiteY5" fmla="*/ 457200 h 457200"/>
              <a:gd name="connsiteX6" fmla="*/ 2467143 w 2467220"/>
              <a:gd name="connsiteY6"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220" h="457200">
                <a:moveTo>
                  <a:pt x="2467143" y="228600"/>
                </a:moveTo>
                <a:cubicBezTo>
                  <a:pt x="2475554" y="228600"/>
                  <a:pt x="1794286" y="0"/>
                  <a:pt x="1794286" y="0"/>
                </a:cubicBezTo>
                <a:lnTo>
                  <a:pt x="1794286" y="142875"/>
                </a:lnTo>
                <a:cubicBezTo>
                  <a:pt x="1348518" y="211455"/>
                  <a:pt x="0" y="142875"/>
                  <a:pt x="0" y="142875"/>
                </a:cubicBezTo>
                <a:cubicBezTo>
                  <a:pt x="0" y="142875"/>
                  <a:pt x="956018" y="391478"/>
                  <a:pt x="1794286" y="361950"/>
                </a:cubicBezTo>
                <a:lnTo>
                  <a:pt x="1794286" y="457200"/>
                </a:lnTo>
                <a:lnTo>
                  <a:pt x="2467143" y="228600"/>
                </a:lnTo>
                <a:close/>
              </a:path>
            </a:pathLst>
          </a:custGeom>
          <a:gradFill flip="none" rotWithShape="1">
            <a:gsLst>
              <a:gs pos="59000">
                <a:srgbClr val="0093BD"/>
              </a:gs>
              <a:gs pos="48000">
                <a:srgbClr val="EEB517"/>
              </a:gs>
              <a:gs pos="0">
                <a:srgbClr val="EEB517"/>
              </a:gs>
              <a:gs pos="100000">
                <a:srgbClr val="0093BD"/>
              </a:gs>
            </a:gsLst>
            <a:lin ang="10800000" scaled="1"/>
            <a:tileRect/>
          </a:gradFill>
          <a:ln w="27980" cap="flat">
            <a:noFill/>
            <a:prstDash val="solid"/>
            <a:miter/>
          </a:ln>
        </p:spPr>
        <p:txBody>
          <a:bodyPr rtlCol="0" anchor="ctr"/>
          <a:lstStyle/>
          <a:p>
            <a:endParaRPr lang="ja-JP" altLang="en-US"/>
          </a:p>
        </p:txBody>
      </p:sp>
      <p:pic>
        <p:nvPicPr>
          <p:cNvPr id="4" name="図 3" descr="黒い背景と男性の絵&#10;&#10;AI によって生成されたコンテンツは間違っている可能性があります。">
            <a:extLst>
              <a:ext uri="{FF2B5EF4-FFF2-40B4-BE49-F238E27FC236}">
                <a16:creationId xmlns:a16="http://schemas.microsoft.com/office/drawing/2014/main" id="{69CB12A2-2A96-9BA8-0700-39725A6D4B34}"/>
              </a:ext>
            </a:extLst>
          </p:cNvPr>
          <p:cNvPicPr>
            <a:picLocks noChangeAspect="1"/>
          </p:cNvPicPr>
          <p:nvPr/>
        </p:nvPicPr>
        <p:blipFill>
          <a:blip r:embed="rId3">
            <a:extLst>
              <a:ext uri="{28A0092B-C50C-407E-A947-70E740481C1C}">
                <a14:useLocalDpi xmlns:a14="http://schemas.microsoft.com/office/drawing/2010/main" val="0"/>
              </a:ext>
            </a:extLst>
          </a:blip>
          <a:srcRect l="8729"/>
          <a:stretch/>
        </p:blipFill>
        <p:spPr>
          <a:xfrm>
            <a:off x="600795" y="4665671"/>
            <a:ext cx="3543317" cy="2329312"/>
          </a:xfrm>
          <a:prstGeom prst="rect">
            <a:avLst/>
          </a:prstGeom>
        </p:spPr>
      </p:pic>
      <p:grpSp>
        <p:nvGrpSpPr>
          <p:cNvPr id="62" name="グループ化 61">
            <a:extLst>
              <a:ext uri="{FF2B5EF4-FFF2-40B4-BE49-F238E27FC236}">
                <a16:creationId xmlns:a16="http://schemas.microsoft.com/office/drawing/2014/main" id="{4881012D-0BCA-6237-40A5-96A5F3301638}"/>
              </a:ext>
            </a:extLst>
          </p:cNvPr>
          <p:cNvGrpSpPr/>
          <p:nvPr/>
        </p:nvGrpSpPr>
        <p:grpSpPr>
          <a:xfrm>
            <a:off x="694350" y="3503654"/>
            <a:ext cx="2184458" cy="807621"/>
            <a:chOff x="1285706" y="3369216"/>
            <a:chExt cx="1629191" cy="602332"/>
          </a:xfrm>
        </p:grpSpPr>
        <p:pic>
          <p:nvPicPr>
            <p:cNvPr id="5" name="図 4">
              <a:extLst>
                <a:ext uri="{FF2B5EF4-FFF2-40B4-BE49-F238E27FC236}">
                  <a16:creationId xmlns:a16="http://schemas.microsoft.com/office/drawing/2014/main" id="{CEA0E648-39F4-EEE7-24A8-6874E228B867}"/>
                </a:ext>
              </a:extLst>
            </p:cNvPr>
            <p:cNvPicPr>
              <a:picLocks noChangeAspect="1"/>
            </p:cNvPicPr>
            <p:nvPr/>
          </p:nvPicPr>
          <p:blipFill>
            <a:blip r:embed="rId4"/>
            <a:stretch>
              <a:fillRect/>
            </a:stretch>
          </p:blipFill>
          <p:spPr>
            <a:xfrm>
              <a:off x="1285706" y="3369216"/>
              <a:ext cx="527209" cy="602332"/>
            </a:xfrm>
            <a:prstGeom prst="rect">
              <a:avLst/>
            </a:prstGeom>
          </p:spPr>
        </p:pic>
        <p:pic>
          <p:nvPicPr>
            <p:cNvPr id="6" name="図 5">
              <a:extLst>
                <a:ext uri="{FF2B5EF4-FFF2-40B4-BE49-F238E27FC236}">
                  <a16:creationId xmlns:a16="http://schemas.microsoft.com/office/drawing/2014/main" id="{FA30E756-BE92-F6CB-8208-7FFD88544C46}"/>
                </a:ext>
              </a:extLst>
            </p:cNvPr>
            <p:cNvPicPr>
              <a:picLocks noChangeAspect="1"/>
            </p:cNvPicPr>
            <p:nvPr/>
          </p:nvPicPr>
          <p:blipFill>
            <a:blip r:embed="rId5"/>
            <a:stretch>
              <a:fillRect/>
            </a:stretch>
          </p:blipFill>
          <p:spPr>
            <a:xfrm>
              <a:off x="1845015" y="3369216"/>
              <a:ext cx="522472" cy="602332"/>
            </a:xfrm>
            <a:prstGeom prst="rect">
              <a:avLst/>
            </a:prstGeom>
          </p:spPr>
        </p:pic>
        <p:pic>
          <p:nvPicPr>
            <p:cNvPr id="7" name="図 6">
              <a:extLst>
                <a:ext uri="{FF2B5EF4-FFF2-40B4-BE49-F238E27FC236}">
                  <a16:creationId xmlns:a16="http://schemas.microsoft.com/office/drawing/2014/main" id="{85613105-6313-022C-57D6-F53BD255125F}"/>
                </a:ext>
              </a:extLst>
            </p:cNvPr>
            <p:cNvPicPr>
              <a:picLocks noChangeAspect="1"/>
            </p:cNvPicPr>
            <p:nvPr/>
          </p:nvPicPr>
          <p:blipFill>
            <a:blip r:embed="rId6"/>
            <a:stretch>
              <a:fillRect/>
            </a:stretch>
          </p:blipFill>
          <p:spPr>
            <a:xfrm>
              <a:off x="2377535" y="3369216"/>
              <a:ext cx="537362" cy="602332"/>
            </a:xfrm>
            <a:prstGeom prst="rect">
              <a:avLst/>
            </a:prstGeom>
          </p:spPr>
        </p:pic>
      </p:grpSp>
      <p:sp>
        <p:nvSpPr>
          <p:cNvPr id="9" name="グラフィックス 10" descr="雲 単色塗りつぶし">
            <a:extLst>
              <a:ext uri="{FF2B5EF4-FFF2-40B4-BE49-F238E27FC236}">
                <a16:creationId xmlns:a16="http://schemas.microsoft.com/office/drawing/2014/main" id="{7464DB0E-992B-DCD4-7738-B0A07861B998}"/>
              </a:ext>
            </a:extLst>
          </p:cNvPr>
          <p:cNvSpPr/>
          <p:nvPr/>
        </p:nvSpPr>
        <p:spPr>
          <a:xfrm>
            <a:off x="4218291" y="2315232"/>
            <a:ext cx="3329492" cy="1843133"/>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sp>
        <p:nvSpPr>
          <p:cNvPr id="55" name="グラフィックス 10" descr="矢印: 時計回りの曲線 単色塗りつぶし">
            <a:extLst>
              <a:ext uri="{FF2B5EF4-FFF2-40B4-BE49-F238E27FC236}">
                <a16:creationId xmlns:a16="http://schemas.microsoft.com/office/drawing/2014/main" id="{9110E9B1-CC5E-C46D-886B-03EC01054E45}"/>
              </a:ext>
            </a:extLst>
          </p:cNvPr>
          <p:cNvSpPr/>
          <p:nvPr/>
        </p:nvSpPr>
        <p:spPr>
          <a:xfrm rot="10800000">
            <a:off x="2869530" y="4463725"/>
            <a:ext cx="723470" cy="807621"/>
          </a:xfrm>
          <a:custGeom>
            <a:avLst/>
            <a:gdLst>
              <a:gd name="connsiteX0" fmla="*/ 605362 w 605362"/>
              <a:gd name="connsiteY0" fmla="*/ 675775 h 675775"/>
              <a:gd name="connsiteX1" fmla="*/ 354868 w 605362"/>
              <a:gd name="connsiteY1" fmla="*/ 219187 h 675775"/>
              <a:gd name="connsiteX2" fmla="*/ 500990 w 605362"/>
              <a:gd name="connsiteY2" fmla="*/ 219187 h 675775"/>
              <a:gd name="connsiteX3" fmla="*/ 250495 w 605362"/>
              <a:gd name="connsiteY3" fmla="*/ 25 h 675775"/>
              <a:gd name="connsiteX4" fmla="*/ 0 w 605362"/>
              <a:gd name="connsiteY4" fmla="*/ 219187 h 675775"/>
              <a:gd name="connsiteX5" fmla="*/ 135685 w 605362"/>
              <a:gd name="connsiteY5" fmla="*/ 219187 h 675775"/>
              <a:gd name="connsiteX6" fmla="*/ 605362 w 605362"/>
              <a:gd name="connsiteY6" fmla="*/ 675775 h 67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362" h="675775">
                <a:moveTo>
                  <a:pt x="605362" y="675775"/>
                </a:moveTo>
                <a:cubicBezTo>
                  <a:pt x="605362" y="675775"/>
                  <a:pt x="354868" y="607287"/>
                  <a:pt x="354868" y="219187"/>
                </a:cubicBezTo>
                <a:lnTo>
                  <a:pt x="500990" y="219187"/>
                </a:lnTo>
                <a:lnTo>
                  <a:pt x="250495" y="25"/>
                </a:lnTo>
                <a:cubicBezTo>
                  <a:pt x="250495" y="-2714"/>
                  <a:pt x="0" y="219187"/>
                  <a:pt x="0" y="219187"/>
                </a:cubicBezTo>
                <a:lnTo>
                  <a:pt x="135685" y="219187"/>
                </a:lnTo>
                <a:cubicBezTo>
                  <a:pt x="135685" y="220101"/>
                  <a:pt x="174303" y="589937"/>
                  <a:pt x="605362" y="675775"/>
                </a:cubicBezTo>
                <a:close/>
              </a:path>
            </a:pathLst>
          </a:custGeom>
          <a:solidFill>
            <a:srgbClr val="0093BD"/>
          </a:solidFill>
          <a:ln w="10418" cap="flat">
            <a:noFill/>
            <a:prstDash val="solid"/>
            <a:miter/>
          </a:ln>
        </p:spPr>
        <p:txBody>
          <a:bodyPr rtlCol="0" anchor="ctr"/>
          <a:lstStyle/>
          <a:p>
            <a:endParaRPr lang="ja-JP" altLang="en-US"/>
          </a:p>
        </p:txBody>
      </p:sp>
      <p:sp>
        <p:nvSpPr>
          <p:cNvPr id="54" name="グラフィックス 11" descr="矢印: 時計回りの曲線 単色塗りつぶし">
            <a:extLst>
              <a:ext uri="{FF2B5EF4-FFF2-40B4-BE49-F238E27FC236}">
                <a16:creationId xmlns:a16="http://schemas.microsoft.com/office/drawing/2014/main" id="{38244C8A-C589-6F09-47F3-EBE69E4ADF51}"/>
              </a:ext>
            </a:extLst>
          </p:cNvPr>
          <p:cNvSpPr/>
          <p:nvPr/>
        </p:nvSpPr>
        <p:spPr>
          <a:xfrm rot="10800000" flipV="1">
            <a:off x="3640785" y="3878691"/>
            <a:ext cx="784530" cy="1560873"/>
          </a:xfrm>
          <a:custGeom>
            <a:avLst/>
            <a:gdLst>
              <a:gd name="connsiteX0" fmla="*/ 605362 w 605361"/>
              <a:gd name="connsiteY0" fmla="*/ 1241899 h 1241898"/>
              <a:gd name="connsiteX1" fmla="*/ 354867 w 605361"/>
              <a:gd name="connsiteY1" fmla="*/ 402809 h 1241898"/>
              <a:gd name="connsiteX2" fmla="*/ 500989 w 605361"/>
              <a:gd name="connsiteY2" fmla="*/ 402809 h 1241898"/>
              <a:gd name="connsiteX3" fmla="*/ 250495 w 605361"/>
              <a:gd name="connsiteY3" fmla="*/ 46 h 1241898"/>
              <a:gd name="connsiteX4" fmla="*/ 0 w 605361"/>
              <a:gd name="connsiteY4" fmla="*/ 402809 h 1241898"/>
              <a:gd name="connsiteX5" fmla="*/ 135685 w 605361"/>
              <a:gd name="connsiteY5" fmla="*/ 402809 h 1241898"/>
              <a:gd name="connsiteX6" fmla="*/ 605362 w 605361"/>
              <a:gd name="connsiteY6" fmla="*/ 1241899 h 12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361" h="1241898">
                <a:moveTo>
                  <a:pt x="605362" y="1241899"/>
                </a:moveTo>
                <a:cubicBezTo>
                  <a:pt x="605362" y="1241899"/>
                  <a:pt x="354867" y="1116035"/>
                  <a:pt x="354867" y="402809"/>
                </a:cubicBezTo>
                <a:lnTo>
                  <a:pt x="500989" y="402809"/>
                </a:lnTo>
                <a:lnTo>
                  <a:pt x="250495" y="46"/>
                </a:lnTo>
                <a:cubicBezTo>
                  <a:pt x="250495" y="-4988"/>
                  <a:pt x="0" y="402809"/>
                  <a:pt x="0" y="402809"/>
                </a:cubicBezTo>
                <a:lnTo>
                  <a:pt x="135685" y="402809"/>
                </a:lnTo>
                <a:cubicBezTo>
                  <a:pt x="135685" y="404487"/>
                  <a:pt x="174302" y="1084150"/>
                  <a:pt x="605362" y="1241899"/>
                </a:cubicBezTo>
                <a:close/>
              </a:path>
            </a:pathLst>
          </a:custGeom>
          <a:solidFill>
            <a:srgbClr val="0093BD"/>
          </a:solidFill>
          <a:ln w="10418" cap="flat">
            <a:noFill/>
            <a:prstDash val="solid"/>
            <a:miter/>
          </a:ln>
        </p:spPr>
        <p:txBody>
          <a:bodyPr rtlCol="0" anchor="ctr"/>
          <a:lstStyle/>
          <a:p>
            <a:endParaRPr lang="ja-JP" altLang="en-US"/>
          </a:p>
        </p:txBody>
      </p:sp>
      <p:pic>
        <p:nvPicPr>
          <p:cNvPr id="17" name="図 16">
            <a:extLst>
              <a:ext uri="{FF2B5EF4-FFF2-40B4-BE49-F238E27FC236}">
                <a16:creationId xmlns:a16="http://schemas.microsoft.com/office/drawing/2014/main" id="{99129A77-B8E4-59A1-F740-7F7BA072BBE1}"/>
              </a:ext>
            </a:extLst>
          </p:cNvPr>
          <p:cNvPicPr>
            <a:picLocks noChangeAspect="1"/>
          </p:cNvPicPr>
          <p:nvPr/>
        </p:nvPicPr>
        <p:blipFill>
          <a:blip r:embed="rId4"/>
          <a:stretch>
            <a:fillRect/>
          </a:stretch>
        </p:blipFill>
        <p:spPr>
          <a:xfrm>
            <a:off x="6973602" y="5069770"/>
            <a:ext cx="527209" cy="602332"/>
          </a:xfrm>
          <a:prstGeom prst="rect">
            <a:avLst/>
          </a:prstGeom>
        </p:spPr>
      </p:pic>
      <p:pic>
        <p:nvPicPr>
          <p:cNvPr id="18" name="図 17">
            <a:extLst>
              <a:ext uri="{FF2B5EF4-FFF2-40B4-BE49-F238E27FC236}">
                <a16:creationId xmlns:a16="http://schemas.microsoft.com/office/drawing/2014/main" id="{C8044D59-1DEA-CBD6-E38A-1EA419D5E587}"/>
              </a:ext>
            </a:extLst>
          </p:cNvPr>
          <p:cNvPicPr>
            <a:picLocks noChangeAspect="1"/>
          </p:cNvPicPr>
          <p:nvPr/>
        </p:nvPicPr>
        <p:blipFill>
          <a:blip r:embed="rId5"/>
          <a:stretch>
            <a:fillRect/>
          </a:stretch>
        </p:blipFill>
        <p:spPr>
          <a:xfrm>
            <a:off x="7532911" y="5069770"/>
            <a:ext cx="522472" cy="602332"/>
          </a:xfrm>
          <a:prstGeom prst="rect">
            <a:avLst/>
          </a:prstGeom>
        </p:spPr>
      </p:pic>
      <p:pic>
        <p:nvPicPr>
          <p:cNvPr id="19" name="図 18">
            <a:extLst>
              <a:ext uri="{FF2B5EF4-FFF2-40B4-BE49-F238E27FC236}">
                <a16:creationId xmlns:a16="http://schemas.microsoft.com/office/drawing/2014/main" id="{16D2B3F4-3C64-F88A-5EC4-2D506E42C486}"/>
              </a:ext>
            </a:extLst>
          </p:cNvPr>
          <p:cNvPicPr>
            <a:picLocks noChangeAspect="1"/>
          </p:cNvPicPr>
          <p:nvPr/>
        </p:nvPicPr>
        <p:blipFill>
          <a:blip r:embed="rId6"/>
          <a:stretch>
            <a:fillRect/>
          </a:stretch>
        </p:blipFill>
        <p:spPr>
          <a:xfrm>
            <a:off x="8065431" y="5069770"/>
            <a:ext cx="537362" cy="602332"/>
          </a:xfrm>
          <a:prstGeom prst="rect">
            <a:avLst/>
          </a:prstGeom>
        </p:spPr>
      </p:pic>
      <p:grpSp>
        <p:nvGrpSpPr>
          <p:cNvPr id="30" name="グループ化 29">
            <a:extLst>
              <a:ext uri="{FF2B5EF4-FFF2-40B4-BE49-F238E27FC236}">
                <a16:creationId xmlns:a16="http://schemas.microsoft.com/office/drawing/2014/main" id="{6F550797-E9EF-2DA9-F4BE-1F6D35FB60A4}"/>
              </a:ext>
            </a:extLst>
          </p:cNvPr>
          <p:cNvGrpSpPr/>
          <p:nvPr/>
        </p:nvGrpSpPr>
        <p:grpSpPr>
          <a:xfrm>
            <a:off x="4956834" y="5341599"/>
            <a:ext cx="676613" cy="759409"/>
            <a:chOff x="5196141" y="4976279"/>
            <a:chExt cx="723900" cy="812482"/>
          </a:xfrm>
        </p:grpSpPr>
        <p:sp>
          <p:nvSpPr>
            <p:cNvPr id="26" name="ひし形 25">
              <a:extLst>
                <a:ext uri="{FF2B5EF4-FFF2-40B4-BE49-F238E27FC236}">
                  <a16:creationId xmlns:a16="http://schemas.microsoft.com/office/drawing/2014/main" id="{39DF2522-7FCE-BDD2-E694-20507DB37BD4}"/>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64A2683-445D-EB7B-776B-88759CEA35BD}"/>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CC83FE72-85D8-242C-20D4-AAFAF54977A8}"/>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29" name="グループ化 28">
              <a:extLst>
                <a:ext uri="{FF2B5EF4-FFF2-40B4-BE49-F238E27FC236}">
                  <a16:creationId xmlns:a16="http://schemas.microsoft.com/office/drawing/2014/main" id="{A71BE176-F5E5-F2E5-279D-788CF5C96EF6}"/>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23" name="楕円 22">
                <a:extLst>
                  <a:ext uri="{FF2B5EF4-FFF2-40B4-BE49-F238E27FC236}">
                    <a16:creationId xmlns:a16="http://schemas.microsoft.com/office/drawing/2014/main" id="{1E8BB9A9-F333-8A4D-16BE-34E9AAD75939}"/>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a:extLst>
                  <a:ext uri="{FF2B5EF4-FFF2-40B4-BE49-F238E27FC236}">
                    <a16:creationId xmlns:a16="http://schemas.microsoft.com/office/drawing/2014/main" id="{A70AF470-0465-E6BE-A103-C42A16640B62}"/>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角三角形 24">
                <a:extLst>
                  <a:ext uri="{FF2B5EF4-FFF2-40B4-BE49-F238E27FC236}">
                    <a16:creationId xmlns:a16="http://schemas.microsoft.com/office/drawing/2014/main" id="{0CC5DB03-F834-3D63-6EC9-4E3194DD2C9B}"/>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フリーフォーム: 図形 20">
              <a:extLst>
                <a:ext uri="{FF2B5EF4-FFF2-40B4-BE49-F238E27FC236}">
                  <a16:creationId xmlns:a16="http://schemas.microsoft.com/office/drawing/2014/main" id="{6250934E-9924-93D5-BDA1-42A39DFC4339}"/>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pic>
        <p:nvPicPr>
          <p:cNvPr id="35" name="図 34">
            <a:extLst>
              <a:ext uri="{FF2B5EF4-FFF2-40B4-BE49-F238E27FC236}">
                <a16:creationId xmlns:a16="http://schemas.microsoft.com/office/drawing/2014/main" id="{0602D278-51A7-CEAA-38D6-74D40158B224}"/>
              </a:ext>
            </a:extLst>
          </p:cNvPr>
          <p:cNvPicPr>
            <a:picLocks noChangeAspect="1"/>
          </p:cNvPicPr>
          <p:nvPr/>
        </p:nvPicPr>
        <p:blipFill>
          <a:blip r:embed="rId4"/>
          <a:stretch>
            <a:fillRect/>
          </a:stretch>
        </p:blipFill>
        <p:spPr>
          <a:xfrm>
            <a:off x="4858543" y="3251319"/>
            <a:ext cx="527209" cy="602332"/>
          </a:xfrm>
          <a:prstGeom prst="rect">
            <a:avLst/>
          </a:prstGeom>
        </p:spPr>
      </p:pic>
      <p:pic>
        <p:nvPicPr>
          <p:cNvPr id="36" name="図 35">
            <a:extLst>
              <a:ext uri="{FF2B5EF4-FFF2-40B4-BE49-F238E27FC236}">
                <a16:creationId xmlns:a16="http://schemas.microsoft.com/office/drawing/2014/main" id="{06862CF9-D4B4-A33E-190F-B563037D3B18}"/>
              </a:ext>
            </a:extLst>
          </p:cNvPr>
          <p:cNvPicPr>
            <a:picLocks noChangeAspect="1"/>
          </p:cNvPicPr>
          <p:nvPr/>
        </p:nvPicPr>
        <p:blipFill>
          <a:blip r:embed="rId5"/>
          <a:stretch>
            <a:fillRect/>
          </a:stretch>
        </p:blipFill>
        <p:spPr>
          <a:xfrm>
            <a:off x="5417851" y="3251319"/>
            <a:ext cx="522472" cy="602332"/>
          </a:xfrm>
          <a:prstGeom prst="rect">
            <a:avLst/>
          </a:prstGeom>
        </p:spPr>
      </p:pic>
      <p:pic>
        <p:nvPicPr>
          <p:cNvPr id="37" name="図 36">
            <a:extLst>
              <a:ext uri="{FF2B5EF4-FFF2-40B4-BE49-F238E27FC236}">
                <a16:creationId xmlns:a16="http://schemas.microsoft.com/office/drawing/2014/main" id="{C740CC1E-9023-CE50-0B8F-938491A0DDAE}"/>
              </a:ext>
            </a:extLst>
          </p:cNvPr>
          <p:cNvPicPr>
            <a:picLocks noChangeAspect="1"/>
          </p:cNvPicPr>
          <p:nvPr/>
        </p:nvPicPr>
        <p:blipFill>
          <a:blip r:embed="rId6"/>
          <a:stretch>
            <a:fillRect/>
          </a:stretch>
        </p:blipFill>
        <p:spPr>
          <a:xfrm>
            <a:off x="5950371" y="3251319"/>
            <a:ext cx="537362" cy="602332"/>
          </a:xfrm>
          <a:prstGeom prst="rect">
            <a:avLst/>
          </a:prstGeom>
        </p:spPr>
      </p:pic>
      <p:pic>
        <p:nvPicPr>
          <p:cNvPr id="43" name="図 42" descr="アイコン&#10;&#10;AI によって生成されたコンテンツは間違っている可能性があります。">
            <a:extLst>
              <a:ext uri="{FF2B5EF4-FFF2-40B4-BE49-F238E27FC236}">
                <a16:creationId xmlns:a16="http://schemas.microsoft.com/office/drawing/2014/main" id="{0184A045-A7C2-BD34-95F3-049A4CC0DB03}"/>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3496957" y="2524601"/>
            <a:ext cx="1285219" cy="1285219"/>
          </a:xfrm>
          <a:prstGeom prst="rect">
            <a:avLst/>
          </a:prstGeom>
        </p:spPr>
      </p:pic>
      <p:sp>
        <p:nvSpPr>
          <p:cNvPr id="47" name="テキスト ボックス 46">
            <a:extLst>
              <a:ext uri="{FF2B5EF4-FFF2-40B4-BE49-F238E27FC236}">
                <a16:creationId xmlns:a16="http://schemas.microsoft.com/office/drawing/2014/main" id="{A8C54CD5-1672-5E46-7B5B-CE1FA33EEC92}"/>
              </a:ext>
            </a:extLst>
          </p:cNvPr>
          <p:cNvSpPr txBox="1"/>
          <p:nvPr/>
        </p:nvSpPr>
        <p:spPr>
          <a:xfrm>
            <a:off x="731080" y="4371391"/>
            <a:ext cx="2244525" cy="430887"/>
          </a:xfrm>
          <a:prstGeom prst="rect">
            <a:avLst/>
          </a:prstGeom>
          <a:noFill/>
        </p:spPr>
        <p:txBody>
          <a:bodyPr wrap="none" rtlCol="0">
            <a:spAutoFit/>
          </a:bodyPr>
          <a:lstStyle/>
          <a:p>
            <a:pPr algn="ctr"/>
            <a:r>
              <a:rPr kumimoji="1" lang="en-US" altLang="ja-JP" sz="1100" b="1" dirty="0">
                <a:solidFill>
                  <a:srgbClr val="0093BD"/>
                </a:solidFill>
              </a:rPr>
              <a:t>1</a:t>
            </a:r>
            <a:r>
              <a:rPr kumimoji="1" lang="ja-JP" altLang="en-US" sz="1100" b="1" dirty="0">
                <a:solidFill>
                  <a:srgbClr val="0093BD"/>
                </a:solidFill>
              </a:rPr>
              <a:t>ファイルあたり最大5GBの</a:t>
            </a:r>
            <a:endParaRPr kumimoji="1" lang="en-US" altLang="ja-JP" sz="1100" b="1" dirty="0">
              <a:solidFill>
                <a:srgbClr val="0093BD"/>
              </a:solidFill>
            </a:endParaRPr>
          </a:p>
          <a:p>
            <a:pPr algn="ctr"/>
            <a:r>
              <a:rPr kumimoji="1" lang="ja-JP" altLang="en-US" sz="1100" b="1" dirty="0">
                <a:solidFill>
                  <a:srgbClr val="0093BD"/>
                </a:solidFill>
              </a:rPr>
              <a:t>大容量ファイルを添付して送信</a:t>
            </a:r>
          </a:p>
        </p:txBody>
      </p:sp>
      <p:sp>
        <p:nvSpPr>
          <p:cNvPr id="56" name="テキスト ボックス 55">
            <a:extLst>
              <a:ext uri="{FF2B5EF4-FFF2-40B4-BE49-F238E27FC236}">
                <a16:creationId xmlns:a16="http://schemas.microsoft.com/office/drawing/2014/main" id="{755C0A6F-77C4-3B64-BB20-D70AD52C5AB6}"/>
              </a:ext>
            </a:extLst>
          </p:cNvPr>
          <p:cNvSpPr txBox="1"/>
          <p:nvPr/>
        </p:nvSpPr>
        <p:spPr>
          <a:xfrm>
            <a:off x="4060686" y="6178728"/>
            <a:ext cx="2456121" cy="846386"/>
          </a:xfrm>
          <a:prstGeom prst="rect">
            <a:avLst/>
          </a:prstGeom>
          <a:noFill/>
        </p:spPr>
        <p:txBody>
          <a:bodyPr wrap="none" rtlCol="0">
            <a:spAutoFit/>
          </a:bodyPr>
          <a:lstStyle/>
          <a:p>
            <a:pPr algn="ctr"/>
            <a:r>
              <a:rPr kumimoji="1" lang="ja-JP" altLang="en-US" sz="1100" b="1" dirty="0">
                <a:solidFill>
                  <a:srgbClr val="0093BD"/>
                </a:solidFill>
              </a:rPr>
              <a:t>本文にダウンロード</a:t>
            </a:r>
            <a:r>
              <a:rPr kumimoji="1" lang="en-US" altLang="ja-JP" sz="1100" b="1" dirty="0">
                <a:solidFill>
                  <a:srgbClr val="0093BD"/>
                </a:solidFill>
              </a:rPr>
              <a:t>URL</a:t>
            </a:r>
            <a:r>
              <a:rPr kumimoji="1" lang="ja-JP" altLang="en-US" sz="1100" b="1" dirty="0">
                <a:solidFill>
                  <a:srgbClr val="0093BD"/>
                </a:solidFill>
              </a:rPr>
              <a:t>を付加した</a:t>
            </a:r>
            <a:endParaRPr kumimoji="1" lang="en-US" altLang="ja-JP" sz="1100" b="1" dirty="0">
              <a:solidFill>
                <a:srgbClr val="0093BD"/>
              </a:solidFill>
            </a:endParaRPr>
          </a:p>
          <a:p>
            <a:pPr algn="ctr"/>
            <a:r>
              <a:rPr kumimoji="1" lang="ja-JP" altLang="en-US" sz="1100" b="1" dirty="0">
                <a:solidFill>
                  <a:srgbClr val="0093BD"/>
                </a:solidFill>
              </a:rPr>
              <a:t>メールを自動送信</a:t>
            </a:r>
            <a:endParaRPr kumimoji="1" lang="en-US" altLang="ja-JP" sz="1100" b="1" dirty="0">
              <a:solidFill>
                <a:srgbClr val="0093BD"/>
              </a:solidFill>
            </a:endParaRPr>
          </a:p>
          <a:p>
            <a:pPr algn="ctr">
              <a:spcBef>
                <a:spcPts val="600"/>
              </a:spcBef>
            </a:pPr>
            <a:r>
              <a:rPr kumimoji="1" lang="ja-JP" altLang="en-US" sz="1100" b="1" dirty="0">
                <a:solidFill>
                  <a:srgbClr val="0093BD"/>
                </a:solidFill>
              </a:rPr>
              <a:t>強力なパスワードの自動生成や</a:t>
            </a:r>
            <a:br>
              <a:rPr kumimoji="1" lang="en-US" altLang="ja-JP" sz="1100" b="1" dirty="0">
                <a:solidFill>
                  <a:srgbClr val="0093BD"/>
                </a:solidFill>
              </a:rPr>
            </a:br>
            <a:r>
              <a:rPr kumimoji="1" lang="ja-JP" altLang="en-US" sz="1100" b="1" dirty="0">
                <a:solidFill>
                  <a:srgbClr val="0093BD"/>
                </a:solidFill>
              </a:rPr>
              <a:t>パスワードの自動通知も可能</a:t>
            </a:r>
          </a:p>
        </p:txBody>
      </p:sp>
      <p:sp>
        <p:nvSpPr>
          <p:cNvPr id="57" name="テキスト ボックス 56">
            <a:extLst>
              <a:ext uri="{FF2B5EF4-FFF2-40B4-BE49-F238E27FC236}">
                <a16:creationId xmlns:a16="http://schemas.microsoft.com/office/drawing/2014/main" id="{B2B9B0A7-32AB-F326-44DD-800CE6F79937}"/>
              </a:ext>
            </a:extLst>
          </p:cNvPr>
          <p:cNvSpPr txBox="1"/>
          <p:nvPr/>
        </p:nvSpPr>
        <p:spPr>
          <a:xfrm>
            <a:off x="7547783" y="4035435"/>
            <a:ext cx="1736373" cy="430887"/>
          </a:xfrm>
          <a:prstGeom prst="rect">
            <a:avLst/>
          </a:prstGeom>
          <a:noFill/>
        </p:spPr>
        <p:txBody>
          <a:bodyPr wrap="none" rtlCol="0">
            <a:spAutoFit/>
          </a:bodyPr>
          <a:lstStyle/>
          <a:p>
            <a:r>
              <a:rPr kumimoji="1" lang="en-US" altLang="ja-JP" sz="1100" b="1" dirty="0">
                <a:solidFill>
                  <a:srgbClr val="EEB517"/>
                </a:solidFill>
              </a:rPr>
              <a:t>Web</a:t>
            </a:r>
            <a:r>
              <a:rPr kumimoji="1" lang="ja-JP" altLang="en-US" sz="1100" b="1" dirty="0">
                <a:solidFill>
                  <a:srgbClr val="EEB517"/>
                </a:solidFill>
              </a:rPr>
              <a:t>ブラウザで</a:t>
            </a:r>
            <a:endParaRPr kumimoji="1" lang="en-US" altLang="ja-JP" sz="1100" b="1" dirty="0">
              <a:solidFill>
                <a:srgbClr val="EEB517"/>
              </a:solidFill>
            </a:endParaRPr>
          </a:p>
          <a:p>
            <a:r>
              <a:rPr kumimoji="1" lang="ja-JP" altLang="en-US" sz="1100" b="1" dirty="0">
                <a:solidFill>
                  <a:srgbClr val="EEB517"/>
                </a:solidFill>
              </a:rPr>
              <a:t>ファイルをダウンロード</a:t>
            </a:r>
          </a:p>
        </p:txBody>
      </p:sp>
      <p:sp>
        <p:nvSpPr>
          <p:cNvPr id="58" name="テキスト ボックス 57">
            <a:extLst>
              <a:ext uri="{FF2B5EF4-FFF2-40B4-BE49-F238E27FC236}">
                <a16:creationId xmlns:a16="http://schemas.microsoft.com/office/drawing/2014/main" id="{DEF96F36-D1EF-290C-873A-9AE9D55B1152}"/>
              </a:ext>
            </a:extLst>
          </p:cNvPr>
          <p:cNvSpPr txBox="1"/>
          <p:nvPr/>
        </p:nvSpPr>
        <p:spPr>
          <a:xfrm>
            <a:off x="4232084" y="4531300"/>
            <a:ext cx="1688283" cy="430887"/>
          </a:xfrm>
          <a:prstGeom prst="rect">
            <a:avLst/>
          </a:prstGeom>
          <a:noFill/>
        </p:spPr>
        <p:txBody>
          <a:bodyPr wrap="none" rtlCol="0">
            <a:spAutoFit/>
          </a:bodyPr>
          <a:lstStyle/>
          <a:p>
            <a:r>
              <a:rPr kumimoji="1" lang="en-US" altLang="ja-JP" sz="1100" b="1" dirty="0">
                <a:solidFill>
                  <a:srgbClr val="0093BD"/>
                </a:solidFill>
              </a:rPr>
              <a:t>desknet's</a:t>
            </a:r>
            <a:r>
              <a:rPr kumimoji="1" lang="ja-JP" altLang="en-US" sz="1100" b="1" dirty="0">
                <a:solidFill>
                  <a:srgbClr val="0093BD"/>
                </a:solidFill>
              </a:rPr>
              <a:t>ドライブ上に</a:t>
            </a:r>
            <a:endParaRPr kumimoji="1" lang="en-US" altLang="ja-JP" sz="1100" b="1" dirty="0">
              <a:solidFill>
                <a:srgbClr val="0093BD"/>
              </a:solidFill>
            </a:endParaRPr>
          </a:p>
          <a:p>
            <a:r>
              <a:rPr kumimoji="1" lang="ja-JP" altLang="en-US" sz="1100" b="1" dirty="0">
                <a:solidFill>
                  <a:srgbClr val="0093BD"/>
                </a:solidFill>
              </a:rPr>
              <a:t>自動アップロード</a:t>
            </a:r>
          </a:p>
        </p:txBody>
      </p:sp>
      <p:sp>
        <p:nvSpPr>
          <p:cNvPr id="60" name="テキスト ボックス 59">
            <a:extLst>
              <a:ext uri="{FF2B5EF4-FFF2-40B4-BE49-F238E27FC236}">
                <a16:creationId xmlns:a16="http://schemas.microsoft.com/office/drawing/2014/main" id="{1704E9B4-ED25-CEC8-3AF2-E9959DFED13D}"/>
              </a:ext>
            </a:extLst>
          </p:cNvPr>
          <p:cNvSpPr txBox="1"/>
          <p:nvPr/>
        </p:nvSpPr>
        <p:spPr>
          <a:xfrm>
            <a:off x="1017129" y="6966998"/>
            <a:ext cx="3086101" cy="307777"/>
          </a:xfrm>
          <a:prstGeom prst="rect">
            <a:avLst/>
          </a:prstGeom>
          <a:noFill/>
        </p:spPr>
        <p:txBody>
          <a:bodyPr wrap="none" rtlCol="0">
            <a:spAutoFit/>
          </a:bodyPr>
          <a:lstStyle/>
          <a:p>
            <a:pPr algn="ctr"/>
            <a:r>
              <a:rPr kumimoji="1" lang="ja-JP" altLang="en-US" sz="1400" b="1" dirty="0"/>
              <a:t>送信者（</a:t>
            </a:r>
            <a:r>
              <a:rPr kumimoji="1" lang="en-US" altLang="ja-JP" sz="1400" b="1" dirty="0"/>
              <a:t>desknet's NEO</a:t>
            </a:r>
            <a:r>
              <a:rPr kumimoji="1" lang="ja-JP" altLang="en-US" sz="1400" b="1" dirty="0"/>
              <a:t>ユーザー）</a:t>
            </a:r>
          </a:p>
        </p:txBody>
      </p:sp>
      <p:sp>
        <p:nvSpPr>
          <p:cNvPr id="61" name="テキスト ボックス 60">
            <a:extLst>
              <a:ext uri="{FF2B5EF4-FFF2-40B4-BE49-F238E27FC236}">
                <a16:creationId xmlns:a16="http://schemas.microsoft.com/office/drawing/2014/main" id="{FB8B6A96-F5AA-916B-41AF-92B1DB2F6858}"/>
              </a:ext>
            </a:extLst>
          </p:cNvPr>
          <p:cNvSpPr txBox="1"/>
          <p:nvPr/>
        </p:nvSpPr>
        <p:spPr>
          <a:xfrm>
            <a:off x="7852752" y="6966998"/>
            <a:ext cx="1800493" cy="307777"/>
          </a:xfrm>
          <a:prstGeom prst="rect">
            <a:avLst/>
          </a:prstGeom>
          <a:noFill/>
        </p:spPr>
        <p:txBody>
          <a:bodyPr wrap="none" rtlCol="0">
            <a:spAutoFit/>
          </a:bodyPr>
          <a:lstStyle/>
          <a:p>
            <a:pPr algn="ctr"/>
            <a:r>
              <a:rPr kumimoji="1" lang="ja-JP" altLang="en-US" sz="1400" b="1" dirty="0"/>
              <a:t>社外／社内の受信者</a:t>
            </a:r>
          </a:p>
        </p:txBody>
      </p:sp>
      <p:sp>
        <p:nvSpPr>
          <p:cNvPr id="53" name="テキスト ボックス 52">
            <a:extLst>
              <a:ext uri="{FF2B5EF4-FFF2-40B4-BE49-F238E27FC236}">
                <a16:creationId xmlns:a16="http://schemas.microsoft.com/office/drawing/2014/main" id="{DF7594DA-F495-E432-F1D8-3161579DB2A6}"/>
              </a:ext>
            </a:extLst>
          </p:cNvPr>
          <p:cNvSpPr txBox="1"/>
          <p:nvPr/>
        </p:nvSpPr>
        <p:spPr>
          <a:xfrm>
            <a:off x="4835575" y="2336255"/>
            <a:ext cx="3416320" cy="857542"/>
          </a:xfrm>
          <a:prstGeom prst="rect">
            <a:avLst/>
          </a:prstGeom>
          <a:noFill/>
        </p:spPr>
        <p:txBody>
          <a:bodyPr wrap="none" rtlCol="0">
            <a:spAutoFit/>
          </a:bodyPr>
          <a:lstStyle/>
          <a:p>
            <a:pPr>
              <a:lnSpc>
                <a:spcPct val="130000"/>
              </a:lnSpc>
            </a:pPr>
            <a:r>
              <a:rPr kumimoji="1" lang="en-US" altLang="ja-JP" b="1" dirty="0">
                <a:solidFill>
                  <a:srgbClr val="3750A0"/>
                </a:solidFill>
              </a:rPr>
              <a:t>desknet's</a:t>
            </a:r>
            <a:r>
              <a:rPr kumimoji="1" lang="ja-JP" altLang="en-US" b="1" dirty="0">
                <a:solidFill>
                  <a:srgbClr val="3750A0"/>
                </a:solidFill>
              </a:rPr>
              <a:t>ドライブ</a:t>
            </a:r>
            <a:endParaRPr kumimoji="1" lang="en-US" altLang="ja-JP" b="1" dirty="0">
              <a:solidFill>
                <a:srgbClr val="3750A0"/>
              </a:solidFill>
            </a:endParaRPr>
          </a:p>
          <a:p>
            <a:pPr>
              <a:lnSpc>
                <a:spcPct val="130000"/>
              </a:lnSpc>
            </a:pPr>
            <a:r>
              <a:rPr kumimoji="1" lang="en-US" altLang="ja-JP" sz="1050" b="1" dirty="0"/>
              <a:t>desknet's NEO</a:t>
            </a:r>
            <a:r>
              <a:rPr kumimoji="1" lang="ja-JP" altLang="en-US" sz="1050" b="1" dirty="0"/>
              <a:t>ユーザー向けのクラウドストレージ</a:t>
            </a:r>
            <a:endParaRPr kumimoji="1" lang="en-US" altLang="ja-JP" sz="1050" b="1" dirty="0"/>
          </a:p>
          <a:p>
            <a:pPr>
              <a:lnSpc>
                <a:spcPct val="130000"/>
              </a:lnSpc>
            </a:pPr>
            <a:r>
              <a:rPr kumimoji="1" lang="ja-JP" altLang="en-US" sz="1050" b="1" dirty="0"/>
              <a:t>購入したライセンス容量を全ユーザーで共有</a:t>
            </a:r>
          </a:p>
        </p:txBody>
      </p:sp>
      <p:sp>
        <p:nvSpPr>
          <p:cNvPr id="64" name="テキスト ボックス 63">
            <a:extLst>
              <a:ext uri="{FF2B5EF4-FFF2-40B4-BE49-F238E27FC236}">
                <a16:creationId xmlns:a16="http://schemas.microsoft.com/office/drawing/2014/main" id="{4E2C4AF8-EC97-F66C-AA7F-55388B2659E7}"/>
              </a:ext>
            </a:extLst>
          </p:cNvPr>
          <p:cNvSpPr txBox="1"/>
          <p:nvPr/>
        </p:nvSpPr>
        <p:spPr>
          <a:xfrm>
            <a:off x="667656" y="1431267"/>
            <a:ext cx="9356498" cy="774251"/>
          </a:xfrm>
          <a:prstGeom prst="rect">
            <a:avLst/>
          </a:prstGeom>
          <a:noFill/>
        </p:spPr>
        <p:txBody>
          <a:bodyPr wrap="square">
            <a:spAutoFit/>
          </a:bodyPr>
          <a:lstStyle/>
          <a:p>
            <a:pPr>
              <a:lnSpc>
                <a:spcPct val="120000"/>
              </a:lnSpc>
              <a:spcBef>
                <a:spcPts val="600"/>
              </a:spcBef>
            </a:pPr>
            <a:r>
              <a:rPr lang="ja-JP" altLang="en-US" sz="1900" b="1" dirty="0">
                <a:solidFill>
                  <a:srgbClr val="3750A0"/>
                </a:solidFill>
                <a:latin typeface="+mn-ea"/>
              </a:rPr>
              <a:t>インターネット上のクラウドストレージ「desknet'sドライブ」を介して、 1ファイル最大5GBまでの大容量ファイルを社内外の相手に送信できる機能です。</a:t>
            </a:r>
          </a:p>
        </p:txBody>
      </p:sp>
      <p:sp>
        <p:nvSpPr>
          <p:cNvPr id="67" name="正方形/長方形 66">
            <a:extLst>
              <a:ext uri="{FF2B5EF4-FFF2-40B4-BE49-F238E27FC236}">
                <a16:creationId xmlns:a16="http://schemas.microsoft.com/office/drawing/2014/main" id="{D44EF568-6526-7B24-6FDF-C0ABBBFD15A9}"/>
              </a:ext>
            </a:extLst>
          </p:cNvPr>
          <p:cNvSpPr/>
          <p:nvPr/>
        </p:nvSpPr>
        <p:spPr>
          <a:xfrm rot="700310">
            <a:off x="9307336" y="4581443"/>
            <a:ext cx="57857"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2F1966C7-00F7-5FFB-208A-91BB25E5F068}"/>
              </a:ext>
            </a:extLst>
          </p:cNvPr>
          <p:cNvSpPr/>
          <p:nvPr/>
        </p:nvSpPr>
        <p:spPr>
          <a:xfrm rot="1986524">
            <a:off x="9471619" y="4653049"/>
            <a:ext cx="57857"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944087C5-5B1D-B1FE-BC21-2001882AB7EF}"/>
              </a:ext>
            </a:extLst>
          </p:cNvPr>
          <p:cNvSpPr/>
          <p:nvPr/>
        </p:nvSpPr>
        <p:spPr>
          <a:xfrm rot="3903644">
            <a:off x="9588010" y="4776696"/>
            <a:ext cx="57856"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6C03C12-8381-C484-6F46-8159D795DE3D}"/>
              </a:ext>
            </a:extLst>
          </p:cNvPr>
          <p:cNvSpPr/>
          <p:nvPr/>
        </p:nvSpPr>
        <p:spPr>
          <a:xfrm>
            <a:off x="5913897" y="4967368"/>
            <a:ext cx="936000" cy="360000"/>
          </a:xfrm>
          <a:prstGeom prst="roundRect">
            <a:avLst/>
          </a:prstGeom>
          <a:solidFill>
            <a:schemeClr val="bg1"/>
          </a:solid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r>
              <a:rPr kumimoji="1" lang="en-US" altLang="ja-JP" b="1" u="sng" dirty="0">
                <a:solidFill>
                  <a:srgbClr val="304DA4"/>
                </a:solidFill>
              </a:rPr>
              <a:t>https:</a:t>
            </a:r>
          </a:p>
        </p:txBody>
      </p:sp>
      <p:grpSp>
        <p:nvGrpSpPr>
          <p:cNvPr id="20" name="グループ化 19">
            <a:extLst>
              <a:ext uri="{FF2B5EF4-FFF2-40B4-BE49-F238E27FC236}">
                <a16:creationId xmlns:a16="http://schemas.microsoft.com/office/drawing/2014/main" id="{2B80795B-5625-3DEC-4E12-3F93384D1BB6}"/>
              </a:ext>
            </a:extLst>
          </p:cNvPr>
          <p:cNvGrpSpPr/>
          <p:nvPr/>
        </p:nvGrpSpPr>
        <p:grpSpPr>
          <a:xfrm>
            <a:off x="6686674" y="5071629"/>
            <a:ext cx="314749" cy="493831"/>
            <a:chOff x="1828822" y="4755486"/>
            <a:chExt cx="314749" cy="493831"/>
          </a:xfrm>
        </p:grpSpPr>
        <p:sp>
          <p:nvSpPr>
            <p:cNvPr id="28" name="フリーフォーム: 図形 27">
              <a:extLst>
                <a:ext uri="{FF2B5EF4-FFF2-40B4-BE49-F238E27FC236}">
                  <a16:creationId xmlns:a16="http://schemas.microsoft.com/office/drawing/2014/main" id="{37E1615C-D652-365F-8B48-CF52B72AA346}"/>
                </a:ext>
              </a:extLst>
            </p:cNvPr>
            <p:cNvSpPr/>
            <p:nvPr/>
          </p:nvSpPr>
          <p:spPr>
            <a:xfrm>
              <a:off x="1828822" y="4755486"/>
              <a:ext cx="314749" cy="434137"/>
            </a:xfrm>
            <a:custGeom>
              <a:avLst/>
              <a:gdLst>
                <a:gd name="connsiteX0" fmla="*/ 0 w 314749"/>
                <a:gd name="connsiteY0" fmla="*/ 434137 h 434137"/>
                <a:gd name="connsiteX1" fmla="*/ 0 w 314749"/>
                <a:gd name="connsiteY1" fmla="*/ 0 h 434137"/>
                <a:gd name="connsiteX2" fmla="*/ 314749 w 314749"/>
                <a:gd name="connsiteY2" fmla="*/ 314749 h 434137"/>
                <a:gd name="connsiteX3" fmla="*/ 130241 w 314749"/>
                <a:gd name="connsiteY3" fmla="*/ 314749 h 434137"/>
                <a:gd name="connsiteX4" fmla="*/ 119388 w 314749"/>
                <a:gd name="connsiteY4" fmla="*/ 317463 h 43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49" h="434137">
                  <a:moveTo>
                    <a:pt x="0" y="434137"/>
                  </a:moveTo>
                  <a:lnTo>
                    <a:pt x="0" y="0"/>
                  </a:lnTo>
                  <a:lnTo>
                    <a:pt x="314749" y="314749"/>
                  </a:lnTo>
                  <a:lnTo>
                    <a:pt x="130241" y="314749"/>
                  </a:lnTo>
                  <a:lnTo>
                    <a:pt x="119388" y="317463"/>
                  </a:lnTo>
                  <a:close/>
                </a:path>
              </a:pathLst>
            </a:custGeom>
            <a:solidFill>
              <a:srgbClr val="FFFFFF"/>
            </a:solidFill>
            <a:ln w="26874"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352BA6E8-F41F-FA4B-721E-63E93045FDA3}"/>
                </a:ext>
              </a:extLst>
            </p:cNvPr>
            <p:cNvSpPr/>
            <p:nvPr/>
          </p:nvSpPr>
          <p:spPr>
            <a:xfrm>
              <a:off x="1850529" y="4907434"/>
              <a:ext cx="225208" cy="341883"/>
            </a:xfrm>
            <a:custGeom>
              <a:avLst/>
              <a:gdLst>
                <a:gd name="connsiteX0" fmla="*/ 225209 w 225208"/>
                <a:gd name="connsiteY0" fmla="*/ 301183 h 341883"/>
                <a:gd name="connsiteX1" fmla="*/ 127528 w 225208"/>
                <a:gd name="connsiteY1" fmla="*/ 341883 h 341883"/>
                <a:gd name="connsiteX2" fmla="*/ 0 w 225208"/>
                <a:gd name="connsiteY2" fmla="*/ 40700 h 341883"/>
                <a:gd name="connsiteX3" fmla="*/ 100394 w 225208"/>
                <a:gd name="connsiteY3" fmla="*/ 0 h 341883"/>
              </a:gdLst>
              <a:ahLst/>
              <a:cxnLst>
                <a:cxn ang="0">
                  <a:pos x="connsiteX0" y="connsiteY0"/>
                </a:cxn>
                <a:cxn ang="0">
                  <a:pos x="connsiteX1" y="connsiteY1"/>
                </a:cxn>
                <a:cxn ang="0">
                  <a:pos x="connsiteX2" y="connsiteY2"/>
                </a:cxn>
                <a:cxn ang="0">
                  <a:pos x="connsiteX3" y="connsiteY3"/>
                </a:cxn>
              </a:cxnLst>
              <a:rect l="l" t="t" r="r" b="b"/>
              <a:pathLst>
                <a:path w="225208" h="341883">
                  <a:moveTo>
                    <a:pt x="225209" y="301183"/>
                  </a:moveTo>
                  <a:lnTo>
                    <a:pt x="127528" y="341883"/>
                  </a:lnTo>
                  <a:lnTo>
                    <a:pt x="0" y="40700"/>
                  </a:lnTo>
                  <a:lnTo>
                    <a:pt x="100394" y="0"/>
                  </a:lnTo>
                  <a:close/>
                </a:path>
              </a:pathLst>
            </a:custGeom>
            <a:solidFill>
              <a:srgbClr val="FFFFFF"/>
            </a:solidFill>
            <a:ln w="26874"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1867F20F-3F66-0563-7B64-71EA39AEB9B0}"/>
                </a:ext>
              </a:extLst>
            </p:cNvPr>
            <p:cNvSpPr/>
            <p:nvPr/>
          </p:nvSpPr>
          <p:spPr>
            <a:xfrm rot="20233632">
              <a:off x="1945517" y="4991379"/>
              <a:ext cx="54270" cy="217081"/>
            </a:xfrm>
            <a:custGeom>
              <a:avLst/>
              <a:gdLst>
                <a:gd name="connsiteX0" fmla="*/ 0 w 54270"/>
                <a:gd name="connsiteY0" fmla="*/ 0 h 217081"/>
                <a:gd name="connsiteX1" fmla="*/ 54270 w 54270"/>
                <a:gd name="connsiteY1" fmla="*/ 0 h 217081"/>
                <a:gd name="connsiteX2" fmla="*/ 54270 w 54270"/>
                <a:gd name="connsiteY2" fmla="*/ 217081 h 217081"/>
                <a:gd name="connsiteX3" fmla="*/ 0 w 54270"/>
                <a:gd name="connsiteY3" fmla="*/ 217081 h 217081"/>
              </a:gdLst>
              <a:ahLst/>
              <a:cxnLst>
                <a:cxn ang="0">
                  <a:pos x="connsiteX0" y="connsiteY0"/>
                </a:cxn>
                <a:cxn ang="0">
                  <a:pos x="connsiteX1" y="connsiteY1"/>
                </a:cxn>
                <a:cxn ang="0">
                  <a:pos x="connsiteX2" y="connsiteY2"/>
                </a:cxn>
                <a:cxn ang="0">
                  <a:pos x="connsiteX3" y="connsiteY3"/>
                </a:cxn>
              </a:cxnLst>
              <a:rect l="l" t="t" r="r" b="b"/>
              <a:pathLst>
                <a:path w="54270" h="217081">
                  <a:moveTo>
                    <a:pt x="0" y="0"/>
                  </a:moveTo>
                  <a:lnTo>
                    <a:pt x="54270" y="0"/>
                  </a:lnTo>
                  <a:lnTo>
                    <a:pt x="54270" y="217081"/>
                  </a:lnTo>
                  <a:lnTo>
                    <a:pt x="0" y="217081"/>
                  </a:lnTo>
                  <a:close/>
                </a:path>
              </a:pathLst>
            </a:custGeom>
            <a:solidFill>
              <a:schemeClr val="tx1">
                <a:lumMod val="75000"/>
                <a:lumOff val="25000"/>
              </a:schemeClr>
            </a:solidFill>
            <a:ln w="26876"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B6A75F31-7F70-A8A6-4063-5A91156CB11E}"/>
                </a:ext>
              </a:extLst>
            </p:cNvPr>
            <p:cNvSpPr/>
            <p:nvPr/>
          </p:nvSpPr>
          <p:spPr>
            <a:xfrm>
              <a:off x="1855955" y="4820607"/>
              <a:ext cx="222495" cy="303895"/>
            </a:xfrm>
            <a:custGeom>
              <a:avLst/>
              <a:gdLst>
                <a:gd name="connsiteX0" fmla="*/ 0 w 222495"/>
                <a:gd name="connsiteY0" fmla="*/ 0 h 303895"/>
                <a:gd name="connsiteX1" fmla="*/ 0 w 222495"/>
                <a:gd name="connsiteY1" fmla="*/ 303896 h 303895"/>
                <a:gd name="connsiteX2" fmla="*/ 81401 w 222495"/>
                <a:gd name="connsiteY2" fmla="*/ 225209 h 303895"/>
                <a:gd name="connsiteX3" fmla="*/ 92254 w 222495"/>
                <a:gd name="connsiteY3" fmla="*/ 222495 h 303895"/>
                <a:gd name="connsiteX4" fmla="*/ 222495 w 222495"/>
                <a:gd name="connsiteY4" fmla="*/ 222495 h 30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95" h="303895">
                  <a:moveTo>
                    <a:pt x="0" y="0"/>
                  </a:moveTo>
                  <a:lnTo>
                    <a:pt x="0" y="303896"/>
                  </a:lnTo>
                  <a:lnTo>
                    <a:pt x="81401" y="225209"/>
                  </a:lnTo>
                  <a:lnTo>
                    <a:pt x="92254" y="222495"/>
                  </a:lnTo>
                  <a:lnTo>
                    <a:pt x="222495" y="222495"/>
                  </a:lnTo>
                  <a:close/>
                </a:path>
              </a:pathLst>
            </a:custGeom>
            <a:solidFill>
              <a:schemeClr val="tx1">
                <a:lumMod val="75000"/>
                <a:lumOff val="25000"/>
              </a:schemeClr>
            </a:solidFill>
            <a:ln w="26874" cap="flat">
              <a:noFill/>
              <a:prstDash val="solid"/>
              <a:miter/>
            </a:ln>
          </p:spPr>
          <p:txBody>
            <a:bodyPr rtlCol="0" anchor="ctr"/>
            <a:lstStyle/>
            <a:p>
              <a:endParaRPr lang="ja-JP" altLang="en-US"/>
            </a:p>
          </p:txBody>
        </p:sp>
      </p:grpSp>
      <p:sp>
        <p:nvSpPr>
          <p:cNvPr id="52" name="グラフィックス 50" descr="矢印: 垂直方向の U ターン 単色塗りつぶし">
            <a:extLst>
              <a:ext uri="{FF2B5EF4-FFF2-40B4-BE49-F238E27FC236}">
                <a16:creationId xmlns:a16="http://schemas.microsoft.com/office/drawing/2014/main" id="{2021A856-9CAC-F73D-01E7-BF7041CAAA94}"/>
              </a:ext>
            </a:extLst>
          </p:cNvPr>
          <p:cNvSpPr/>
          <p:nvPr/>
        </p:nvSpPr>
        <p:spPr>
          <a:xfrm rot="10800000" flipV="1">
            <a:off x="6333040" y="3803265"/>
            <a:ext cx="1257671" cy="1286351"/>
          </a:xfrm>
          <a:custGeom>
            <a:avLst/>
            <a:gdLst>
              <a:gd name="connsiteX0" fmla="*/ 428474 w 950481"/>
              <a:gd name="connsiteY0" fmla="*/ 33040 h 972156"/>
              <a:gd name="connsiteX1" fmla="*/ 350698 w 950481"/>
              <a:gd name="connsiteY1" fmla="*/ 78640 h 972156"/>
              <a:gd name="connsiteX2" fmla="*/ 212116 w 950481"/>
              <a:gd name="connsiteY2" fmla="*/ 392912 h 972156"/>
              <a:gd name="connsiteX3" fmla="*/ 0 w 950481"/>
              <a:gd name="connsiteY3" fmla="*/ 392912 h 972156"/>
              <a:gd name="connsiteX4" fmla="*/ 325244 w 950481"/>
              <a:gd name="connsiteY4" fmla="*/ 688696 h 972156"/>
              <a:gd name="connsiteX5" fmla="*/ 678771 w 950481"/>
              <a:gd name="connsiteY5" fmla="*/ 392912 h 972156"/>
              <a:gd name="connsiteX6" fmla="*/ 460998 w 950481"/>
              <a:gd name="connsiteY6" fmla="*/ 392912 h 972156"/>
              <a:gd name="connsiteX7" fmla="*/ 647660 w 950481"/>
              <a:gd name="connsiteY7" fmla="*/ 195722 h 972156"/>
              <a:gd name="connsiteX8" fmla="*/ 848463 w 950481"/>
              <a:gd name="connsiteY8" fmla="*/ 491506 h 972156"/>
              <a:gd name="connsiteX9" fmla="*/ 890886 w 950481"/>
              <a:gd name="connsiteY9" fmla="*/ 972157 h 972156"/>
              <a:gd name="connsiteX10" fmla="*/ 950279 w 950481"/>
              <a:gd name="connsiteY10" fmla="*/ 317733 h 972156"/>
              <a:gd name="connsiteX11" fmla="*/ 428474 w 950481"/>
              <a:gd name="connsiteY11" fmla="*/ 33040 h 97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81" h="972156">
                <a:moveTo>
                  <a:pt x="428474" y="33040"/>
                </a:moveTo>
                <a:cubicBezTo>
                  <a:pt x="400192" y="45364"/>
                  <a:pt x="374738" y="61386"/>
                  <a:pt x="350698" y="78640"/>
                </a:cubicBezTo>
                <a:cubicBezTo>
                  <a:pt x="217772" y="180932"/>
                  <a:pt x="212116" y="392912"/>
                  <a:pt x="212116" y="392912"/>
                </a:cubicBezTo>
                <a:lnTo>
                  <a:pt x="0" y="392912"/>
                </a:lnTo>
                <a:cubicBezTo>
                  <a:pt x="57978" y="444674"/>
                  <a:pt x="43837" y="443441"/>
                  <a:pt x="325244" y="688696"/>
                </a:cubicBezTo>
                <a:cubicBezTo>
                  <a:pt x="325244" y="688696"/>
                  <a:pt x="620792" y="443441"/>
                  <a:pt x="678771" y="392912"/>
                </a:cubicBezTo>
                <a:lnTo>
                  <a:pt x="460998" y="392912"/>
                </a:lnTo>
                <a:cubicBezTo>
                  <a:pt x="460998" y="392912"/>
                  <a:pt x="460998" y="195722"/>
                  <a:pt x="647660" y="195722"/>
                </a:cubicBezTo>
                <a:cubicBezTo>
                  <a:pt x="852706" y="195722"/>
                  <a:pt x="848463" y="491506"/>
                  <a:pt x="848463" y="491506"/>
                </a:cubicBezTo>
                <a:lnTo>
                  <a:pt x="890886" y="972157"/>
                </a:lnTo>
                <a:cubicBezTo>
                  <a:pt x="890886" y="972157"/>
                  <a:pt x="954521" y="634469"/>
                  <a:pt x="950279" y="317733"/>
                </a:cubicBezTo>
                <a:cubicBezTo>
                  <a:pt x="947451" y="86035"/>
                  <a:pt x="667458" y="-71717"/>
                  <a:pt x="428474" y="33040"/>
                </a:cubicBezTo>
                <a:close/>
              </a:path>
            </a:pathLst>
          </a:custGeom>
          <a:solidFill>
            <a:srgbClr val="EEB517"/>
          </a:solidFill>
          <a:ln w="14089" cap="flat">
            <a:noFill/>
            <a:prstDash val="solid"/>
            <a:miter/>
          </a:ln>
        </p:spPr>
        <p:txBody>
          <a:bodyPr rtlCol="0" anchor="ctr"/>
          <a:lstStyle/>
          <a:p>
            <a:endParaRPr lang="ja-JP" altLang="en-US"/>
          </a:p>
        </p:txBody>
      </p:sp>
    </p:spTree>
    <p:extLst>
      <p:ext uri="{BB962C8B-B14F-4D97-AF65-F5344CB8AC3E}">
        <p14:creationId xmlns:p14="http://schemas.microsoft.com/office/powerpoint/2010/main" val="209498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6C9D-C692-083B-4EAE-2A3BF70A35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306C7E-8739-2D6D-7DBF-F6A82B1D2F90}"/>
              </a:ext>
            </a:extLst>
          </p:cNvPr>
          <p:cNvSpPr>
            <a:spLocks noGrp="1"/>
          </p:cNvSpPr>
          <p:nvPr>
            <p:ph type="title"/>
          </p:nvPr>
        </p:nvSpPr>
        <p:spPr/>
        <p:txBody>
          <a:bodyPr/>
          <a:lstStyle/>
          <a:p>
            <a:r>
              <a:rPr kumimoji="1" lang="ja-JP" altLang="en-US" dirty="0"/>
              <a:t>ファイル転送の仕組み</a:t>
            </a:r>
          </a:p>
        </p:txBody>
      </p:sp>
      <p:sp>
        <p:nvSpPr>
          <p:cNvPr id="3" name="スライド番号プレースホルダー 2">
            <a:extLst>
              <a:ext uri="{FF2B5EF4-FFF2-40B4-BE49-F238E27FC236}">
                <a16:creationId xmlns:a16="http://schemas.microsoft.com/office/drawing/2014/main" id="{DFC3B563-9749-FFD9-4C54-EE0FB48A1FB2}"/>
              </a:ext>
            </a:extLst>
          </p:cNvPr>
          <p:cNvSpPr>
            <a:spLocks noGrp="1"/>
          </p:cNvSpPr>
          <p:nvPr>
            <p:ph type="sldNum" sz="quarter" idx="12"/>
          </p:nvPr>
        </p:nvSpPr>
        <p:spPr/>
        <p:txBody>
          <a:bodyPr/>
          <a:lstStyle/>
          <a:p>
            <a:fld id="{3C9C2799-97FA-40D0-B772-22BD68808157}" type="slidenum">
              <a:rPr kumimoji="1" lang="ja-JP" altLang="en-US" smtClean="0"/>
              <a:pPr/>
              <a:t>4</a:t>
            </a:fld>
            <a:endParaRPr kumimoji="1" lang="ja-JP" altLang="en-US" dirty="0"/>
          </a:p>
        </p:txBody>
      </p:sp>
      <p:sp>
        <p:nvSpPr>
          <p:cNvPr id="7" name="テキスト ボックス 6">
            <a:extLst>
              <a:ext uri="{FF2B5EF4-FFF2-40B4-BE49-F238E27FC236}">
                <a16:creationId xmlns:a16="http://schemas.microsoft.com/office/drawing/2014/main" id="{9D4EACAE-4529-C289-1BAB-B3EC93DD9085}"/>
              </a:ext>
            </a:extLst>
          </p:cNvPr>
          <p:cNvSpPr txBox="1"/>
          <p:nvPr/>
        </p:nvSpPr>
        <p:spPr>
          <a:xfrm>
            <a:off x="667656" y="1888467"/>
            <a:ext cx="9356498" cy="739048"/>
          </a:xfrm>
          <a:prstGeom prst="rect">
            <a:avLst/>
          </a:prstGeom>
          <a:noFill/>
        </p:spPr>
        <p:txBody>
          <a:bodyPr wrap="square">
            <a:spAutoFit/>
          </a:bodyPr>
          <a:lstStyle/>
          <a:p>
            <a:pPr>
              <a:lnSpc>
                <a:spcPct val="120000"/>
              </a:lnSpc>
              <a:spcBef>
                <a:spcPts val="600"/>
              </a:spcBef>
            </a:pPr>
            <a:r>
              <a:rPr lang="ja-JP" altLang="en-US" dirty="0">
                <a:latin typeface="+mn-ea"/>
              </a:rPr>
              <a:t>「ファイル転送」では、お客さまがご利用のdesknet's NEO環境に加えて、インターネットにある「desknet'sドライブ」と「desknet'sドライブ認証サーバー」が使用されます。</a:t>
            </a:r>
          </a:p>
        </p:txBody>
      </p:sp>
      <p:sp>
        <p:nvSpPr>
          <p:cNvPr id="8" name="テキスト ボックス 7">
            <a:extLst>
              <a:ext uri="{FF2B5EF4-FFF2-40B4-BE49-F238E27FC236}">
                <a16:creationId xmlns:a16="http://schemas.microsoft.com/office/drawing/2014/main" id="{1EDBBD69-57DA-9645-1691-0C44374AF85A}"/>
              </a:ext>
            </a:extLst>
          </p:cNvPr>
          <p:cNvSpPr txBox="1"/>
          <p:nvPr/>
        </p:nvSpPr>
        <p:spPr>
          <a:xfrm>
            <a:off x="667656" y="1462089"/>
            <a:ext cx="9356498" cy="405945"/>
          </a:xfrm>
          <a:prstGeom prst="rect">
            <a:avLst/>
          </a:prstGeom>
          <a:noFill/>
        </p:spPr>
        <p:txBody>
          <a:bodyPr wrap="square">
            <a:spAutoFit/>
          </a:bodyPr>
          <a:lstStyle/>
          <a:p>
            <a:pPr>
              <a:lnSpc>
                <a:spcPct val="120000"/>
              </a:lnSpc>
              <a:spcBef>
                <a:spcPts val="600"/>
              </a:spcBef>
            </a:pPr>
            <a:r>
              <a:rPr lang="ja-JP" altLang="en-US" b="1" dirty="0">
                <a:solidFill>
                  <a:schemeClr val="tx1">
                    <a:lumMod val="75000"/>
                    <a:lumOff val="25000"/>
                  </a:schemeClr>
                </a:solidFill>
                <a:latin typeface="+mn-ea"/>
              </a:rPr>
              <a:t>「ファイル転送」の仕組み</a:t>
            </a:r>
          </a:p>
        </p:txBody>
      </p:sp>
      <p:sp>
        <p:nvSpPr>
          <p:cNvPr id="4" name="テキスト ボックス 3">
            <a:extLst>
              <a:ext uri="{FF2B5EF4-FFF2-40B4-BE49-F238E27FC236}">
                <a16:creationId xmlns:a16="http://schemas.microsoft.com/office/drawing/2014/main" id="{F506D0C7-D091-1CCF-24CB-344C878B56FC}"/>
              </a:ext>
            </a:extLst>
          </p:cNvPr>
          <p:cNvSpPr txBox="1"/>
          <p:nvPr/>
        </p:nvSpPr>
        <p:spPr>
          <a:xfrm>
            <a:off x="667656" y="2871857"/>
            <a:ext cx="5994512" cy="4038413"/>
          </a:xfrm>
          <a:prstGeom prst="rect">
            <a:avLst/>
          </a:prstGeom>
          <a:noFill/>
        </p:spPr>
        <p:txBody>
          <a:bodyPr wrap="square">
            <a:spAutoFit/>
          </a:bodyPr>
          <a:lstStyle/>
          <a:p>
            <a:pPr>
              <a:lnSpc>
                <a:spcPct val="120000"/>
              </a:lnSpc>
              <a:spcBef>
                <a:spcPts val="600"/>
              </a:spcBef>
            </a:pPr>
            <a:r>
              <a:rPr lang="en-US" altLang="ja-JP" b="1" dirty="0">
                <a:solidFill>
                  <a:srgbClr val="3750A0"/>
                </a:solidFill>
                <a:latin typeface="+mn-ea"/>
              </a:rPr>
              <a:t>desknet's</a:t>
            </a:r>
            <a:r>
              <a:rPr lang="ja-JP" altLang="en-US" b="1" dirty="0">
                <a:solidFill>
                  <a:srgbClr val="3750A0"/>
                </a:solidFill>
                <a:latin typeface="+mn-ea"/>
              </a:rPr>
              <a:t>ドライブ（クラウドストレージ）</a:t>
            </a:r>
            <a:endParaRPr lang="en-US" altLang="ja-JP" b="1" dirty="0">
              <a:solidFill>
                <a:srgbClr val="3750A0"/>
              </a:solidFill>
              <a:latin typeface="+mn-ea"/>
            </a:endParaRPr>
          </a:p>
          <a:p>
            <a:pPr>
              <a:lnSpc>
                <a:spcPct val="120000"/>
              </a:lnSpc>
              <a:spcBef>
                <a:spcPts val="600"/>
              </a:spcBef>
            </a:pPr>
            <a:r>
              <a:rPr lang="en-US" altLang="ja-JP" dirty="0">
                <a:latin typeface="+mn-ea"/>
              </a:rPr>
              <a:t>ファイル転送で送信されたファイルの実体を保管するクラウドストレージです。desknet'sドライブ認証サーバーによる認証および認可を得ることで、ファイルのアップロードおよびダウンロードが可能になります。</a:t>
            </a:r>
          </a:p>
          <a:p>
            <a:pPr>
              <a:lnSpc>
                <a:spcPct val="120000"/>
              </a:lnSpc>
              <a:spcBef>
                <a:spcPts val="600"/>
              </a:spcBef>
            </a:pPr>
            <a:endParaRPr lang="en-US" altLang="ja-JP" dirty="0">
              <a:latin typeface="+mn-ea"/>
            </a:endParaRPr>
          </a:p>
          <a:p>
            <a:pPr>
              <a:lnSpc>
                <a:spcPct val="120000"/>
              </a:lnSpc>
              <a:spcBef>
                <a:spcPts val="600"/>
              </a:spcBef>
            </a:pPr>
            <a:r>
              <a:rPr lang="en-US" altLang="ja-JP" b="1" dirty="0">
                <a:solidFill>
                  <a:srgbClr val="3750A0"/>
                </a:solidFill>
                <a:latin typeface="+mn-ea"/>
              </a:rPr>
              <a:t>desknet'sドライブ認証サーバー</a:t>
            </a:r>
          </a:p>
          <a:p>
            <a:pPr>
              <a:lnSpc>
                <a:spcPct val="120000"/>
              </a:lnSpc>
              <a:spcBef>
                <a:spcPts val="600"/>
              </a:spcBef>
            </a:pPr>
            <a:r>
              <a:rPr lang="ja-JP" altLang="en-US" dirty="0">
                <a:latin typeface="+mn-ea"/>
              </a:rPr>
              <a:t>desknet'sドライブへのアクセスを認証・認可するサーバーです。desknet's NEO本体から内部的にアクセスされるほか、ファイル受信者に送信されるメールのダウンロードURLとしても使用されます。</a:t>
            </a:r>
          </a:p>
        </p:txBody>
      </p:sp>
      <p:grpSp>
        <p:nvGrpSpPr>
          <p:cNvPr id="58" name="グループ化 57">
            <a:extLst>
              <a:ext uri="{FF2B5EF4-FFF2-40B4-BE49-F238E27FC236}">
                <a16:creationId xmlns:a16="http://schemas.microsoft.com/office/drawing/2014/main" id="{93BC7139-DFC9-D589-092D-BEAD2604E692}"/>
              </a:ext>
            </a:extLst>
          </p:cNvPr>
          <p:cNvGrpSpPr/>
          <p:nvPr/>
        </p:nvGrpSpPr>
        <p:grpSpPr>
          <a:xfrm>
            <a:off x="6890857" y="5125423"/>
            <a:ext cx="2831944" cy="1665296"/>
            <a:chOff x="6890857" y="5125423"/>
            <a:chExt cx="2831944" cy="1665296"/>
          </a:xfrm>
        </p:grpSpPr>
        <p:sp>
          <p:nvSpPr>
            <p:cNvPr id="34" name="グラフィックス 10" descr="雲 単色塗りつぶし">
              <a:extLst>
                <a:ext uri="{FF2B5EF4-FFF2-40B4-BE49-F238E27FC236}">
                  <a16:creationId xmlns:a16="http://schemas.microsoft.com/office/drawing/2014/main" id="{4B17768F-2380-6D06-7012-363EF4D9BAE1}"/>
                </a:ext>
              </a:extLst>
            </p:cNvPr>
            <p:cNvSpPr/>
            <p:nvPr/>
          </p:nvSpPr>
          <p:spPr>
            <a:xfrm>
              <a:off x="6890857" y="5125423"/>
              <a:ext cx="2831944" cy="166529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pic>
          <p:nvPicPr>
            <p:cNvPr id="35" name="図 34" descr="アイコン&#10;&#10;AI によって生成されたコンテンツは間違っている可能性があります。">
              <a:extLst>
                <a:ext uri="{FF2B5EF4-FFF2-40B4-BE49-F238E27FC236}">
                  <a16:creationId xmlns:a16="http://schemas.microsoft.com/office/drawing/2014/main" id="{D60D8120-D11A-CA21-6FA5-3356D93ECAF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040776" y="5297027"/>
              <a:ext cx="1093160" cy="1093160"/>
            </a:xfrm>
            <a:prstGeom prst="rect">
              <a:avLst/>
            </a:prstGeom>
          </p:spPr>
        </p:pic>
        <p:grpSp>
          <p:nvGrpSpPr>
            <p:cNvPr id="36" name="グループ化 35">
              <a:extLst>
                <a:ext uri="{FF2B5EF4-FFF2-40B4-BE49-F238E27FC236}">
                  <a16:creationId xmlns:a16="http://schemas.microsoft.com/office/drawing/2014/main" id="{3FE1677C-AA79-7B2B-8CED-0029B682AFFC}"/>
                </a:ext>
              </a:extLst>
            </p:cNvPr>
            <p:cNvGrpSpPr/>
            <p:nvPr/>
          </p:nvGrpSpPr>
          <p:grpSpPr>
            <a:xfrm>
              <a:off x="8223958" y="5892486"/>
              <a:ext cx="1358191" cy="808236"/>
              <a:chOff x="1754298" y="2506228"/>
              <a:chExt cx="2657681" cy="1581539"/>
            </a:xfrm>
          </p:grpSpPr>
          <p:sp>
            <p:nvSpPr>
              <p:cNvPr id="37" name="フリーフォーム: 図形 36">
                <a:extLst>
                  <a:ext uri="{FF2B5EF4-FFF2-40B4-BE49-F238E27FC236}">
                    <a16:creationId xmlns:a16="http://schemas.microsoft.com/office/drawing/2014/main" id="{FBD75A17-ED1E-FB76-347B-5BCAB4D1611C}"/>
                  </a:ext>
                </a:extLst>
              </p:cNvPr>
              <p:cNvSpPr/>
              <p:nvPr/>
            </p:nvSpPr>
            <p:spPr>
              <a:xfrm>
                <a:off x="1754298" y="3180745"/>
                <a:ext cx="1105188" cy="552594"/>
              </a:xfrm>
              <a:custGeom>
                <a:avLst/>
                <a:gdLst>
                  <a:gd name="connsiteX0" fmla="*/ 1105189 w 1105188"/>
                  <a:gd name="connsiteY0" fmla="*/ 276297 h 552594"/>
                  <a:gd name="connsiteX1" fmla="*/ 1049929 w 1105188"/>
                  <a:gd name="connsiteY1" fmla="*/ 165778 h 552594"/>
                  <a:gd name="connsiteX2" fmla="*/ 780540 w 1105188"/>
                  <a:gd name="connsiteY2" fmla="*/ 34537 h 552594"/>
                  <a:gd name="connsiteX3" fmla="*/ 552594 w 1105188"/>
                  <a:gd name="connsiteY3" fmla="*/ 0 h 552594"/>
                  <a:gd name="connsiteX4" fmla="*/ 324649 w 1105188"/>
                  <a:gd name="connsiteY4" fmla="*/ 34537 h 552594"/>
                  <a:gd name="connsiteX5" fmla="*/ 55259 w 1105188"/>
                  <a:gd name="connsiteY5" fmla="*/ 165778 h 552594"/>
                  <a:gd name="connsiteX6" fmla="*/ 0 w 1105188"/>
                  <a:gd name="connsiteY6" fmla="*/ 276297 h 552594"/>
                  <a:gd name="connsiteX7" fmla="*/ 0 w 1105188"/>
                  <a:gd name="connsiteY7" fmla="*/ 552594 h 552594"/>
                  <a:gd name="connsiteX8" fmla="*/ 1105189 w 1105188"/>
                  <a:gd name="connsiteY8" fmla="*/ 552594 h 5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188" h="552594">
                    <a:moveTo>
                      <a:pt x="1105189" y="276297"/>
                    </a:moveTo>
                    <a:cubicBezTo>
                      <a:pt x="1104287" y="233032"/>
                      <a:pt x="1084000" y="192460"/>
                      <a:pt x="1049929" y="165778"/>
                    </a:cubicBezTo>
                    <a:cubicBezTo>
                      <a:pt x="973948" y="103611"/>
                      <a:pt x="877244" y="62167"/>
                      <a:pt x="780540" y="34537"/>
                    </a:cubicBezTo>
                    <a:cubicBezTo>
                      <a:pt x="706659" y="11920"/>
                      <a:pt x="629857" y="285"/>
                      <a:pt x="552594" y="0"/>
                    </a:cubicBezTo>
                    <a:cubicBezTo>
                      <a:pt x="475416" y="1331"/>
                      <a:pt x="398759" y="12946"/>
                      <a:pt x="324649" y="34537"/>
                    </a:cubicBezTo>
                    <a:cubicBezTo>
                      <a:pt x="228071" y="62719"/>
                      <a:pt x="136980" y="107098"/>
                      <a:pt x="55259" y="165778"/>
                    </a:cubicBezTo>
                    <a:cubicBezTo>
                      <a:pt x="21189" y="192460"/>
                      <a:pt x="901" y="233032"/>
                      <a:pt x="0" y="276297"/>
                    </a:cubicBezTo>
                    <a:lnTo>
                      <a:pt x="0" y="552594"/>
                    </a:lnTo>
                    <a:lnTo>
                      <a:pt x="1105189" y="552594"/>
                    </a:lnTo>
                    <a:close/>
                  </a:path>
                </a:pathLst>
              </a:custGeom>
              <a:solidFill>
                <a:srgbClr val="60B7FF"/>
              </a:solidFill>
              <a:ln w="17264"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33C0B3BD-0FB6-820E-6B0A-FD0DA06412FA}"/>
                  </a:ext>
                </a:extLst>
              </p:cNvPr>
              <p:cNvSpPr/>
              <p:nvPr/>
            </p:nvSpPr>
            <p:spPr>
              <a:xfrm>
                <a:off x="1998729" y="2507119"/>
                <a:ext cx="591110" cy="310986"/>
              </a:xfrm>
              <a:custGeom>
                <a:avLst/>
                <a:gdLst>
                  <a:gd name="connsiteX0" fmla="*/ 256357 w 591110"/>
                  <a:gd name="connsiteY0" fmla="*/ 254863 h 310986"/>
                  <a:gd name="connsiteX1" fmla="*/ 411774 w 591110"/>
                  <a:gd name="connsiteY1" fmla="*/ 143136 h 310986"/>
                  <a:gd name="connsiteX2" fmla="*/ 411774 w 591110"/>
                  <a:gd name="connsiteY2" fmla="*/ 143136 h 310986"/>
                  <a:gd name="connsiteX3" fmla="*/ 459436 w 591110"/>
                  <a:gd name="connsiteY3" fmla="*/ 162304 h 310986"/>
                  <a:gd name="connsiteX4" fmla="*/ 541979 w 591110"/>
                  <a:gd name="connsiteY4" fmla="*/ 249855 h 310986"/>
                  <a:gd name="connsiteX5" fmla="*/ 582561 w 591110"/>
                  <a:gd name="connsiteY5" fmla="*/ 308569 h 310986"/>
                  <a:gd name="connsiteX6" fmla="*/ 582561 w 591110"/>
                  <a:gd name="connsiteY6" fmla="*/ 308569 h 310986"/>
                  <a:gd name="connsiteX7" fmla="*/ 584460 w 591110"/>
                  <a:gd name="connsiteY7" fmla="*/ 310986 h 310986"/>
                  <a:gd name="connsiteX8" fmla="*/ 584460 w 591110"/>
                  <a:gd name="connsiteY8" fmla="*/ 310986 h 310986"/>
                  <a:gd name="connsiteX9" fmla="*/ 586705 w 591110"/>
                  <a:gd name="connsiteY9" fmla="*/ 201676 h 310986"/>
                  <a:gd name="connsiteX10" fmla="*/ 532654 w 591110"/>
                  <a:gd name="connsiteY10" fmla="*/ 90812 h 310986"/>
                  <a:gd name="connsiteX11" fmla="*/ 441994 w 591110"/>
                  <a:gd name="connsiteY11" fmla="*/ 60592 h 310986"/>
                  <a:gd name="connsiteX12" fmla="*/ 286232 w 591110"/>
                  <a:gd name="connsiteY12" fmla="*/ 152 h 310986"/>
                  <a:gd name="connsiteX13" fmla="*/ 65540 w 591110"/>
                  <a:gd name="connsiteY13" fmla="*/ 94956 h 310986"/>
                  <a:gd name="connsiteX14" fmla="*/ 11662 w 591110"/>
                  <a:gd name="connsiteY14" fmla="*/ 244675 h 310986"/>
                  <a:gd name="connsiteX15" fmla="*/ 5272 w 591110"/>
                  <a:gd name="connsiteY15" fmla="*/ 295272 h 310986"/>
                  <a:gd name="connsiteX16" fmla="*/ 34111 w 591110"/>
                  <a:gd name="connsiteY16" fmla="*/ 295272 h 310986"/>
                  <a:gd name="connsiteX17" fmla="*/ 34111 w 591110"/>
                  <a:gd name="connsiteY17" fmla="*/ 295272 h 310986"/>
                  <a:gd name="connsiteX18" fmla="*/ 256357 w 591110"/>
                  <a:gd name="connsiteY18" fmla="*/ 254863 h 31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110" h="310986">
                    <a:moveTo>
                      <a:pt x="256357" y="254863"/>
                    </a:moveTo>
                    <a:cubicBezTo>
                      <a:pt x="301255" y="228442"/>
                      <a:pt x="411774" y="143136"/>
                      <a:pt x="411774" y="143136"/>
                    </a:cubicBezTo>
                    <a:lnTo>
                      <a:pt x="411774" y="143136"/>
                    </a:lnTo>
                    <a:cubicBezTo>
                      <a:pt x="429214" y="144647"/>
                      <a:pt x="445807" y="151319"/>
                      <a:pt x="459436" y="162304"/>
                    </a:cubicBezTo>
                    <a:cubicBezTo>
                      <a:pt x="492600" y="185590"/>
                      <a:pt x="520684" y="215379"/>
                      <a:pt x="541979" y="249855"/>
                    </a:cubicBezTo>
                    <a:cubicBezTo>
                      <a:pt x="561148" y="278521"/>
                      <a:pt x="577553" y="301661"/>
                      <a:pt x="582561" y="308569"/>
                    </a:cubicBezTo>
                    <a:lnTo>
                      <a:pt x="582561" y="308569"/>
                    </a:lnTo>
                    <a:lnTo>
                      <a:pt x="584460" y="310986"/>
                    </a:lnTo>
                    <a:lnTo>
                      <a:pt x="584460" y="310986"/>
                    </a:lnTo>
                    <a:cubicBezTo>
                      <a:pt x="593094" y="293718"/>
                      <a:pt x="592749" y="245538"/>
                      <a:pt x="586705" y="201676"/>
                    </a:cubicBezTo>
                    <a:cubicBezTo>
                      <a:pt x="578243" y="141236"/>
                      <a:pt x="571336" y="123277"/>
                      <a:pt x="532654" y="90812"/>
                    </a:cubicBezTo>
                    <a:cubicBezTo>
                      <a:pt x="508007" y="68475"/>
                      <a:pt x="475114" y="57509"/>
                      <a:pt x="441994" y="60592"/>
                    </a:cubicBezTo>
                    <a:cubicBezTo>
                      <a:pt x="397058" y="25721"/>
                      <a:pt x="342926" y="4718"/>
                      <a:pt x="286232" y="152"/>
                    </a:cubicBezTo>
                    <a:cubicBezTo>
                      <a:pt x="199889" y="-2957"/>
                      <a:pt x="105603" y="42114"/>
                      <a:pt x="65540" y="94956"/>
                    </a:cubicBezTo>
                    <a:cubicBezTo>
                      <a:pt x="4927" y="174392"/>
                      <a:pt x="11662" y="226197"/>
                      <a:pt x="11662" y="244675"/>
                    </a:cubicBezTo>
                    <a:cubicBezTo>
                      <a:pt x="11662" y="263152"/>
                      <a:pt x="-9579" y="295272"/>
                      <a:pt x="5272" y="295272"/>
                    </a:cubicBezTo>
                    <a:cubicBezTo>
                      <a:pt x="14943" y="295272"/>
                      <a:pt x="24440" y="295272"/>
                      <a:pt x="34111" y="295272"/>
                    </a:cubicBezTo>
                    <a:lnTo>
                      <a:pt x="34111" y="295272"/>
                    </a:lnTo>
                    <a:cubicBezTo>
                      <a:pt x="88852" y="293718"/>
                      <a:pt x="200580" y="287674"/>
                      <a:pt x="256357" y="254863"/>
                    </a:cubicBezTo>
                    <a:close/>
                  </a:path>
                </a:pathLst>
              </a:custGeom>
              <a:solidFill>
                <a:srgbClr val="837683"/>
              </a:solidFill>
              <a:ln w="1726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1D7E028A-B47F-96FB-3D36-C94C0786993D}"/>
                  </a:ext>
                </a:extLst>
              </p:cNvPr>
              <p:cNvSpPr/>
              <p:nvPr/>
            </p:nvSpPr>
            <p:spPr>
              <a:xfrm>
                <a:off x="2030767" y="2686864"/>
                <a:ext cx="549831" cy="422761"/>
              </a:xfrm>
              <a:custGeom>
                <a:avLst/>
                <a:gdLst>
                  <a:gd name="connsiteX0" fmla="*/ 525137 w 549831"/>
                  <a:gd name="connsiteY0" fmla="*/ 151445 h 422761"/>
                  <a:gd name="connsiteX1" fmla="*/ 482139 w 549831"/>
                  <a:gd name="connsiteY1" fmla="*/ 89451 h 422761"/>
                  <a:gd name="connsiteX2" fmla="*/ 408056 w 549831"/>
                  <a:gd name="connsiteY2" fmla="*/ 10361 h 422761"/>
                  <a:gd name="connsiteX3" fmla="*/ 389234 w 549831"/>
                  <a:gd name="connsiteY3" fmla="*/ 0 h 422761"/>
                  <a:gd name="connsiteX4" fmla="*/ 241760 w 549831"/>
                  <a:gd name="connsiteY4" fmla="*/ 104648 h 422761"/>
                  <a:gd name="connsiteX5" fmla="*/ 0 w 549831"/>
                  <a:gd name="connsiteY5" fmla="*/ 149891 h 422761"/>
                  <a:gd name="connsiteX6" fmla="*/ 279703 w 549831"/>
                  <a:gd name="connsiteY6" fmla="*/ 422740 h 422761"/>
                  <a:gd name="connsiteX7" fmla="*/ 549831 w 549831"/>
                  <a:gd name="connsiteY7" fmla="*/ 185292 h 4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831" h="422761">
                    <a:moveTo>
                      <a:pt x="525137" y="151445"/>
                    </a:moveTo>
                    <a:cubicBezTo>
                      <a:pt x="524274" y="150237"/>
                      <a:pt x="505278" y="123816"/>
                      <a:pt x="482139" y="89451"/>
                    </a:cubicBezTo>
                    <a:cubicBezTo>
                      <a:pt x="463135" y="58283"/>
                      <a:pt x="437917" y="31360"/>
                      <a:pt x="408056" y="10361"/>
                    </a:cubicBezTo>
                    <a:cubicBezTo>
                      <a:pt x="402244" y="6129"/>
                      <a:pt x="395920" y="2647"/>
                      <a:pt x="389234" y="0"/>
                    </a:cubicBezTo>
                    <a:cubicBezTo>
                      <a:pt x="358496" y="23313"/>
                      <a:pt x="279406" y="82716"/>
                      <a:pt x="241760" y="104648"/>
                    </a:cubicBezTo>
                    <a:cubicBezTo>
                      <a:pt x="182011" y="139185"/>
                      <a:pt x="73046" y="148337"/>
                      <a:pt x="0" y="149891"/>
                    </a:cubicBezTo>
                    <a:cubicBezTo>
                      <a:pt x="1893" y="302475"/>
                      <a:pt x="127119" y="424632"/>
                      <a:pt x="279703" y="422740"/>
                    </a:cubicBezTo>
                    <a:cubicBezTo>
                      <a:pt x="415986" y="421051"/>
                      <a:pt x="530679" y="320234"/>
                      <a:pt x="549831" y="185292"/>
                    </a:cubicBezTo>
                    <a:close/>
                  </a:path>
                </a:pathLst>
              </a:custGeom>
              <a:solidFill>
                <a:srgbClr val="F6DCCD"/>
              </a:solidFill>
              <a:ln w="17264" cap="flat">
                <a:noFill/>
                <a:prstDash val="solid"/>
                <a:miter/>
              </a:ln>
            </p:spPr>
            <p:txBody>
              <a:bodyPr rtlCol="0" anchor="ctr"/>
              <a:lstStyle/>
              <a:p>
                <a:endParaRPr lang="ja-JP" altLang="en-US"/>
              </a:p>
            </p:txBody>
          </p:sp>
          <p:pic>
            <p:nvPicPr>
              <p:cNvPr id="40" name="グラフィックス 39">
                <a:extLst>
                  <a:ext uri="{FF2B5EF4-FFF2-40B4-BE49-F238E27FC236}">
                    <a16:creationId xmlns:a16="http://schemas.microsoft.com/office/drawing/2014/main" id="{985DCB46-3728-BB5E-DCF7-63996148C2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5784" y="2506228"/>
                <a:ext cx="957789" cy="1278372"/>
              </a:xfrm>
              <a:prstGeom prst="rect">
                <a:avLst/>
              </a:prstGeom>
            </p:spPr>
          </p:pic>
          <p:grpSp>
            <p:nvGrpSpPr>
              <p:cNvPr id="41" name="グループ化 40">
                <a:extLst>
                  <a:ext uri="{FF2B5EF4-FFF2-40B4-BE49-F238E27FC236}">
                    <a16:creationId xmlns:a16="http://schemas.microsoft.com/office/drawing/2014/main" id="{BD5370BF-3508-0A40-4743-0A6807965837}"/>
                  </a:ext>
                </a:extLst>
              </p:cNvPr>
              <p:cNvGrpSpPr/>
              <p:nvPr/>
            </p:nvGrpSpPr>
            <p:grpSpPr>
              <a:xfrm>
                <a:off x="3743052" y="3383279"/>
                <a:ext cx="668927" cy="668927"/>
                <a:chOff x="4391025" y="304800"/>
                <a:chExt cx="914400" cy="914400"/>
              </a:xfrm>
            </p:grpSpPr>
            <p:sp>
              <p:nvSpPr>
                <p:cNvPr id="45" name="楕円 44">
                  <a:extLst>
                    <a:ext uri="{FF2B5EF4-FFF2-40B4-BE49-F238E27FC236}">
                      <a16:creationId xmlns:a16="http://schemas.microsoft.com/office/drawing/2014/main" id="{84303975-E425-E181-E6DE-4B9CA66DE1E6}"/>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A800E4C2-676D-3A43-663D-3F00D0C893D3}"/>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ja-JP" altLang="en-US"/>
                </a:p>
              </p:txBody>
            </p:sp>
          </p:grpSp>
          <p:grpSp>
            <p:nvGrpSpPr>
              <p:cNvPr id="42" name="グループ化 41">
                <a:extLst>
                  <a:ext uri="{FF2B5EF4-FFF2-40B4-BE49-F238E27FC236}">
                    <a16:creationId xmlns:a16="http://schemas.microsoft.com/office/drawing/2014/main" id="{215E4284-2778-67F1-C367-DA847EB7E0F6}"/>
                  </a:ext>
                </a:extLst>
              </p:cNvPr>
              <p:cNvGrpSpPr/>
              <p:nvPr/>
            </p:nvGrpSpPr>
            <p:grpSpPr>
              <a:xfrm>
                <a:off x="2401932" y="3418840"/>
                <a:ext cx="668927" cy="668927"/>
                <a:chOff x="4391025" y="304800"/>
                <a:chExt cx="914400" cy="914400"/>
              </a:xfrm>
            </p:grpSpPr>
            <p:sp>
              <p:nvSpPr>
                <p:cNvPr id="43" name="楕円 42">
                  <a:extLst>
                    <a:ext uri="{FF2B5EF4-FFF2-40B4-BE49-F238E27FC236}">
                      <a16:creationId xmlns:a16="http://schemas.microsoft.com/office/drawing/2014/main" id="{68CECCD5-3B6D-AE4E-EB10-ADFB10D6BEE7}"/>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2D9BEB3A-A35E-9AF3-9B35-695340095ED9}"/>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ja-JP" altLang="en-US"/>
                </a:p>
              </p:txBody>
            </p:sp>
          </p:grpSp>
        </p:grpSp>
      </p:grpSp>
      <p:grpSp>
        <p:nvGrpSpPr>
          <p:cNvPr id="57" name="グループ化 56">
            <a:extLst>
              <a:ext uri="{FF2B5EF4-FFF2-40B4-BE49-F238E27FC236}">
                <a16:creationId xmlns:a16="http://schemas.microsoft.com/office/drawing/2014/main" id="{038C95E6-00BA-82EC-4621-5F1F0EFF4D3D}"/>
              </a:ext>
            </a:extLst>
          </p:cNvPr>
          <p:cNvGrpSpPr/>
          <p:nvPr/>
        </p:nvGrpSpPr>
        <p:grpSpPr>
          <a:xfrm>
            <a:off x="6890857" y="2914446"/>
            <a:ext cx="2831944" cy="1665296"/>
            <a:chOff x="6890857" y="2952546"/>
            <a:chExt cx="2831944" cy="1665296"/>
          </a:xfrm>
        </p:grpSpPr>
        <p:sp>
          <p:nvSpPr>
            <p:cNvPr id="31" name="グラフィックス 10" descr="雲 単色塗りつぶし">
              <a:extLst>
                <a:ext uri="{FF2B5EF4-FFF2-40B4-BE49-F238E27FC236}">
                  <a16:creationId xmlns:a16="http://schemas.microsoft.com/office/drawing/2014/main" id="{FEBCFE43-909D-3245-DB1D-D7F18BD7EAD4}"/>
                </a:ext>
              </a:extLst>
            </p:cNvPr>
            <p:cNvSpPr/>
            <p:nvPr/>
          </p:nvSpPr>
          <p:spPr>
            <a:xfrm>
              <a:off x="6890857" y="2952546"/>
              <a:ext cx="2831944" cy="166529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pic>
          <p:nvPicPr>
            <p:cNvPr id="32" name="図 31" descr="アイコン&#10;&#10;AI によって生成されたコンテンツは間違っている可能性があります。">
              <a:extLst>
                <a:ext uri="{FF2B5EF4-FFF2-40B4-BE49-F238E27FC236}">
                  <a16:creationId xmlns:a16="http://schemas.microsoft.com/office/drawing/2014/main" id="{AB702C37-BFB9-839A-2FBA-9326FAFF937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040776" y="3117252"/>
              <a:ext cx="1093160" cy="1093160"/>
            </a:xfrm>
            <a:prstGeom prst="rect">
              <a:avLst/>
            </a:prstGeom>
          </p:spPr>
        </p:pic>
        <p:grpSp>
          <p:nvGrpSpPr>
            <p:cNvPr id="47" name="グループ化 46">
              <a:extLst>
                <a:ext uri="{FF2B5EF4-FFF2-40B4-BE49-F238E27FC236}">
                  <a16:creationId xmlns:a16="http://schemas.microsoft.com/office/drawing/2014/main" id="{F8DC8004-1F2A-48CA-5326-E3B807FFCC0C}"/>
                </a:ext>
              </a:extLst>
            </p:cNvPr>
            <p:cNvGrpSpPr/>
            <p:nvPr/>
          </p:nvGrpSpPr>
          <p:grpSpPr>
            <a:xfrm>
              <a:off x="8348874" y="3536683"/>
              <a:ext cx="1123036" cy="984696"/>
              <a:chOff x="2348649" y="3569165"/>
              <a:chExt cx="1024229" cy="898060"/>
            </a:xfrm>
          </p:grpSpPr>
          <p:sp>
            <p:nvSpPr>
              <p:cNvPr id="48" name="正方形/長方形 47">
                <a:extLst>
                  <a:ext uri="{FF2B5EF4-FFF2-40B4-BE49-F238E27FC236}">
                    <a16:creationId xmlns:a16="http://schemas.microsoft.com/office/drawing/2014/main" id="{5EDB029E-BFA2-0EEE-C421-3596525C3941}"/>
                  </a:ext>
                </a:extLst>
              </p:cNvPr>
              <p:cNvSpPr/>
              <p:nvPr/>
            </p:nvSpPr>
            <p:spPr>
              <a:xfrm>
                <a:off x="2348649" y="3659397"/>
                <a:ext cx="1023226" cy="709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F50315F9-D30C-16C4-5F38-D082EBB8CF51}"/>
                  </a:ext>
                </a:extLst>
              </p:cNvPr>
              <p:cNvSpPr/>
              <p:nvPr/>
            </p:nvSpPr>
            <p:spPr>
              <a:xfrm>
                <a:off x="2348649" y="3569165"/>
                <a:ext cx="1024229" cy="189065"/>
              </a:xfrm>
              <a:custGeom>
                <a:avLst/>
                <a:gdLst>
                  <a:gd name="connsiteX0" fmla="*/ 1077043 w 1077042"/>
                  <a:gd name="connsiteY0" fmla="*/ 153863 h 307726"/>
                  <a:gd name="connsiteX1" fmla="*/ 538521 w 1077042"/>
                  <a:gd name="connsiteY1" fmla="*/ 307727 h 307726"/>
                  <a:gd name="connsiteX2" fmla="*/ 0 w 1077042"/>
                  <a:gd name="connsiteY2" fmla="*/ 153863 h 307726"/>
                  <a:gd name="connsiteX3" fmla="*/ 538521 w 1077042"/>
                  <a:gd name="connsiteY3" fmla="*/ 0 h 307726"/>
                  <a:gd name="connsiteX4" fmla="*/ 1077043 w 1077042"/>
                  <a:gd name="connsiteY4" fmla="*/ 153863 h 30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042" h="307726">
                    <a:moveTo>
                      <a:pt x="1077043" y="153863"/>
                    </a:moveTo>
                    <a:cubicBezTo>
                      <a:pt x="1077043" y="238840"/>
                      <a:pt x="835939" y="307727"/>
                      <a:pt x="538521" y="307727"/>
                    </a:cubicBezTo>
                    <a:cubicBezTo>
                      <a:pt x="241104" y="307727"/>
                      <a:pt x="0" y="238840"/>
                      <a:pt x="0" y="153863"/>
                    </a:cubicBezTo>
                    <a:cubicBezTo>
                      <a:pt x="0" y="68887"/>
                      <a:pt x="241104" y="0"/>
                      <a:pt x="538521" y="0"/>
                    </a:cubicBezTo>
                    <a:cubicBezTo>
                      <a:pt x="835939" y="0"/>
                      <a:pt x="1077043" y="68887"/>
                      <a:pt x="1077043"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31F0BA56-5BBC-9424-40D1-134728F68F4D}"/>
                  </a:ext>
                </a:extLst>
              </p:cNvPr>
              <p:cNvSpPr/>
              <p:nvPr/>
            </p:nvSpPr>
            <p:spPr>
              <a:xfrm>
                <a:off x="2348649" y="3710964"/>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0310E835-A4A4-0CB2-DCCD-CCE14D803D46}"/>
                  </a:ext>
                </a:extLst>
              </p:cNvPr>
              <p:cNvSpPr/>
              <p:nvPr/>
            </p:nvSpPr>
            <p:spPr>
              <a:xfrm>
                <a:off x="2348649" y="3947296"/>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B824BD86-186E-F9A1-DE6E-038C3ED1FE24}"/>
                  </a:ext>
                </a:extLst>
              </p:cNvPr>
              <p:cNvSpPr/>
              <p:nvPr/>
            </p:nvSpPr>
            <p:spPr>
              <a:xfrm>
                <a:off x="2348649" y="4183627"/>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grpSp>
      </p:grpSp>
      <p:sp>
        <p:nvSpPr>
          <p:cNvPr id="5" name="テキスト ボックス 4">
            <a:extLst>
              <a:ext uri="{FF2B5EF4-FFF2-40B4-BE49-F238E27FC236}">
                <a16:creationId xmlns:a16="http://schemas.microsoft.com/office/drawing/2014/main" id="{601D19C2-F93E-33E8-E44F-D55238959AFE}"/>
              </a:ext>
            </a:extLst>
          </p:cNvPr>
          <p:cNvSpPr txBox="1"/>
          <p:nvPr/>
        </p:nvSpPr>
        <p:spPr bwMode="gray">
          <a:xfrm>
            <a:off x="7114836" y="4609466"/>
            <a:ext cx="238398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a:t>
            </a:r>
            <a:endParaRPr kumimoji="1" lang="en-US" altLang="ja-JP" sz="1050" b="1" dirty="0"/>
          </a:p>
          <a:p>
            <a:pPr algn="ctr"/>
            <a:r>
              <a:rPr lang="en-US" altLang="ja-JP" sz="1050" dirty="0"/>
              <a:t>(s3.ap-northeast-1.wasabisys.com)</a:t>
            </a:r>
            <a:endParaRPr kumimoji="1" lang="en-US" altLang="ja-JP" sz="1050" dirty="0"/>
          </a:p>
        </p:txBody>
      </p:sp>
      <p:sp>
        <p:nvSpPr>
          <p:cNvPr id="9" name="テキスト ボックス 8">
            <a:extLst>
              <a:ext uri="{FF2B5EF4-FFF2-40B4-BE49-F238E27FC236}">
                <a16:creationId xmlns:a16="http://schemas.microsoft.com/office/drawing/2014/main" id="{FD8FE598-4DDC-DD1C-27F3-F6554F8A9CC6}"/>
              </a:ext>
            </a:extLst>
          </p:cNvPr>
          <p:cNvSpPr txBox="1"/>
          <p:nvPr/>
        </p:nvSpPr>
        <p:spPr bwMode="gray">
          <a:xfrm>
            <a:off x="7227046" y="6845722"/>
            <a:ext cx="215956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ドライブ認証サーバー</a:t>
            </a:r>
            <a:endParaRPr kumimoji="1" lang="en-US" altLang="ja-JP" sz="1050" b="1" dirty="0"/>
          </a:p>
          <a:p>
            <a:pPr algn="ctr"/>
            <a:r>
              <a:rPr lang="en-US" altLang="ja-JP" sz="1050" dirty="0"/>
              <a:t>(drive.desknets.com)</a:t>
            </a:r>
            <a:endParaRPr kumimoji="1" lang="en-US" altLang="ja-JP" sz="1050" dirty="0"/>
          </a:p>
        </p:txBody>
      </p:sp>
    </p:spTree>
    <p:extLst>
      <p:ext uri="{BB962C8B-B14F-4D97-AF65-F5344CB8AC3E}">
        <p14:creationId xmlns:p14="http://schemas.microsoft.com/office/powerpoint/2010/main" val="24583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CCF0-04A8-80C7-D618-491F52EDDC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6BB4DF-22CF-C07E-025F-696FD1A8C2E2}"/>
              </a:ext>
            </a:extLst>
          </p:cNvPr>
          <p:cNvSpPr>
            <a:spLocks noGrp="1"/>
          </p:cNvSpPr>
          <p:nvPr>
            <p:ph type="title"/>
          </p:nvPr>
        </p:nvSpPr>
        <p:spPr/>
        <p:txBody>
          <a:bodyPr/>
          <a:lstStyle/>
          <a:p>
            <a:r>
              <a:rPr kumimoji="1" lang="ja-JP" altLang="en-US" dirty="0"/>
              <a:t>ファイル転送のネットワーク要件</a:t>
            </a:r>
          </a:p>
        </p:txBody>
      </p:sp>
      <p:sp>
        <p:nvSpPr>
          <p:cNvPr id="3" name="スライド番号プレースホルダー 2">
            <a:extLst>
              <a:ext uri="{FF2B5EF4-FFF2-40B4-BE49-F238E27FC236}">
                <a16:creationId xmlns:a16="http://schemas.microsoft.com/office/drawing/2014/main" id="{F97BE3E1-77E7-606F-6172-E93BC52118AA}"/>
              </a:ext>
            </a:extLst>
          </p:cNvPr>
          <p:cNvSpPr>
            <a:spLocks noGrp="1"/>
          </p:cNvSpPr>
          <p:nvPr>
            <p:ph type="sldNum" sz="quarter" idx="12"/>
          </p:nvPr>
        </p:nvSpPr>
        <p:spPr/>
        <p:txBody>
          <a:bodyPr/>
          <a:lstStyle/>
          <a:p>
            <a:fld id="{3C9C2799-97FA-40D0-B772-22BD68808157}" type="slidenum">
              <a:rPr kumimoji="1" lang="ja-JP" altLang="en-US" smtClean="0"/>
              <a:pPr/>
              <a:t>5</a:t>
            </a:fld>
            <a:endParaRPr kumimoji="1" lang="ja-JP" altLang="en-US" dirty="0"/>
          </a:p>
        </p:txBody>
      </p:sp>
      <p:grpSp>
        <p:nvGrpSpPr>
          <p:cNvPr id="6" name="グループ化 5">
            <a:extLst>
              <a:ext uri="{FF2B5EF4-FFF2-40B4-BE49-F238E27FC236}">
                <a16:creationId xmlns:a16="http://schemas.microsoft.com/office/drawing/2014/main" id="{7DE557EF-4653-A87B-F8FF-2CF243440F72}"/>
              </a:ext>
            </a:extLst>
          </p:cNvPr>
          <p:cNvGrpSpPr/>
          <p:nvPr/>
        </p:nvGrpSpPr>
        <p:grpSpPr>
          <a:xfrm>
            <a:off x="1099004" y="3062209"/>
            <a:ext cx="5349408" cy="1190144"/>
            <a:chOff x="1700673" y="3663618"/>
            <a:chExt cx="5806943" cy="1291938"/>
          </a:xfrm>
        </p:grpSpPr>
        <p:sp>
          <p:nvSpPr>
            <p:cNvPr id="7" name="Freeform 9">
              <a:extLst>
                <a:ext uri="{FF2B5EF4-FFF2-40B4-BE49-F238E27FC236}">
                  <a16:creationId xmlns:a16="http://schemas.microsoft.com/office/drawing/2014/main" id="{B4EDB003-E8A0-EACF-3231-30235F5190C4}"/>
                </a:ext>
              </a:extLst>
            </p:cNvPr>
            <p:cNvSpPr>
              <a:spLocks/>
            </p:cNvSpPr>
            <p:nvPr/>
          </p:nvSpPr>
          <p:spPr bwMode="gray">
            <a:xfrm>
              <a:off x="1700673"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sp>
          <p:nvSpPr>
            <p:cNvPr id="8" name="Freeform 9">
              <a:extLst>
                <a:ext uri="{FF2B5EF4-FFF2-40B4-BE49-F238E27FC236}">
                  <a16:creationId xmlns:a16="http://schemas.microsoft.com/office/drawing/2014/main" id="{8C40E58C-81C0-2644-85D4-88A7FC6CE33D}"/>
                </a:ext>
              </a:extLst>
            </p:cNvPr>
            <p:cNvSpPr>
              <a:spLocks/>
            </p:cNvSpPr>
            <p:nvPr/>
          </p:nvSpPr>
          <p:spPr bwMode="gray">
            <a:xfrm>
              <a:off x="3434022"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sp>
          <p:nvSpPr>
            <p:cNvPr id="9" name="Freeform 9">
              <a:extLst>
                <a:ext uri="{FF2B5EF4-FFF2-40B4-BE49-F238E27FC236}">
                  <a16:creationId xmlns:a16="http://schemas.microsoft.com/office/drawing/2014/main" id="{815ABB92-0D27-A336-E4E8-3BD736D79677}"/>
                </a:ext>
              </a:extLst>
            </p:cNvPr>
            <p:cNvSpPr>
              <a:spLocks/>
            </p:cNvSpPr>
            <p:nvPr/>
          </p:nvSpPr>
          <p:spPr bwMode="gray">
            <a:xfrm>
              <a:off x="5024918"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grpSp>
      <p:sp>
        <p:nvSpPr>
          <p:cNvPr id="10" name="Freeform 9">
            <a:extLst>
              <a:ext uri="{FF2B5EF4-FFF2-40B4-BE49-F238E27FC236}">
                <a16:creationId xmlns:a16="http://schemas.microsoft.com/office/drawing/2014/main" id="{61BC34BB-DB35-BAC7-593A-72E1947AB6CC}"/>
              </a:ext>
            </a:extLst>
          </p:cNvPr>
          <p:cNvSpPr>
            <a:spLocks/>
          </p:cNvSpPr>
          <p:nvPr/>
        </p:nvSpPr>
        <p:spPr bwMode="gray">
          <a:xfrm>
            <a:off x="828211" y="4932868"/>
            <a:ext cx="3535009" cy="921245"/>
          </a:xfrm>
          <a:prstGeom prst="roundRect">
            <a:avLst>
              <a:gd name="adj" fmla="val 12981"/>
            </a:avLst>
          </a:pr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pic>
        <p:nvPicPr>
          <p:cNvPr id="11" name="Picture 5">
            <a:extLst>
              <a:ext uri="{FF2B5EF4-FFF2-40B4-BE49-F238E27FC236}">
                <a16:creationId xmlns:a16="http://schemas.microsoft.com/office/drawing/2014/main" id="{95E61945-C90A-DBF5-E34F-37D1C2D9C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429772" y="5452362"/>
            <a:ext cx="799063" cy="54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a:extLst>
              <a:ext uri="{FF2B5EF4-FFF2-40B4-BE49-F238E27FC236}">
                <a16:creationId xmlns:a16="http://schemas.microsoft.com/office/drawing/2014/main" id="{749BBCF7-321E-1C3B-1279-72A1559A2D69}"/>
              </a:ext>
            </a:extLst>
          </p:cNvPr>
          <p:cNvSpPr txBox="1"/>
          <p:nvPr/>
        </p:nvSpPr>
        <p:spPr bwMode="gray">
          <a:xfrm>
            <a:off x="4777407" y="2527261"/>
            <a:ext cx="238398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a:t>
            </a:r>
            <a:endParaRPr kumimoji="1" lang="en-US" altLang="ja-JP" sz="1050" b="1" dirty="0"/>
          </a:p>
          <a:p>
            <a:pPr algn="ctr"/>
            <a:r>
              <a:rPr lang="en-US" altLang="ja-JP" sz="1050" dirty="0"/>
              <a:t>(s3.ap-northeast-1.wasabisys.com)</a:t>
            </a:r>
            <a:endParaRPr kumimoji="1" lang="en-US" altLang="ja-JP" sz="1050" dirty="0"/>
          </a:p>
        </p:txBody>
      </p:sp>
      <p:sp>
        <p:nvSpPr>
          <p:cNvPr id="13" name="テキスト ボックス 12">
            <a:extLst>
              <a:ext uri="{FF2B5EF4-FFF2-40B4-BE49-F238E27FC236}">
                <a16:creationId xmlns:a16="http://schemas.microsoft.com/office/drawing/2014/main" id="{03328ABB-1FED-51A0-569F-DD57901B047B}"/>
              </a:ext>
            </a:extLst>
          </p:cNvPr>
          <p:cNvSpPr txBox="1"/>
          <p:nvPr/>
        </p:nvSpPr>
        <p:spPr bwMode="gray">
          <a:xfrm>
            <a:off x="2756131" y="2527261"/>
            <a:ext cx="215956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ドライブ認証サーバー</a:t>
            </a:r>
            <a:endParaRPr kumimoji="1" lang="en-US" altLang="ja-JP" sz="1050" b="1" dirty="0"/>
          </a:p>
          <a:p>
            <a:pPr algn="ctr"/>
            <a:r>
              <a:rPr lang="en-US" altLang="ja-JP" sz="1050" dirty="0"/>
              <a:t>(drive.desknets.com)</a:t>
            </a:r>
            <a:endParaRPr kumimoji="1" lang="en-US" altLang="ja-JP" sz="1050" dirty="0"/>
          </a:p>
        </p:txBody>
      </p:sp>
      <p:sp>
        <p:nvSpPr>
          <p:cNvPr id="14" name="テキスト ボックス 13">
            <a:extLst>
              <a:ext uri="{FF2B5EF4-FFF2-40B4-BE49-F238E27FC236}">
                <a16:creationId xmlns:a16="http://schemas.microsoft.com/office/drawing/2014/main" id="{C9CB5805-B8E6-5D6A-C575-BA8D025FBB8D}"/>
              </a:ext>
            </a:extLst>
          </p:cNvPr>
          <p:cNvSpPr txBox="1"/>
          <p:nvPr/>
        </p:nvSpPr>
        <p:spPr bwMode="gray">
          <a:xfrm>
            <a:off x="2276551" y="6033359"/>
            <a:ext cx="1954381" cy="415498"/>
          </a:xfrm>
          <a:prstGeom prst="rect">
            <a:avLst/>
          </a:prstGeom>
          <a:noFill/>
        </p:spPr>
        <p:txBody>
          <a:bodyPr wrap="none" rtlCol="0">
            <a:spAutoFit/>
          </a:bodyPr>
          <a:lstStyle/>
          <a:p>
            <a:pPr algn="ctr"/>
            <a:r>
              <a:rPr kumimoji="1" lang="ja-JP" altLang="en-US" sz="1050" b="1" dirty="0"/>
              <a:t>ご利用の</a:t>
            </a:r>
            <a:r>
              <a:rPr kumimoji="1" lang="en-US" altLang="ja-JP" sz="1050" b="1" dirty="0"/>
              <a:t>desknet's NEO</a:t>
            </a:r>
            <a:r>
              <a:rPr kumimoji="1" lang="ja-JP" altLang="en-US" sz="1050" b="1" dirty="0"/>
              <a:t>環境</a:t>
            </a:r>
            <a:endParaRPr kumimoji="1" lang="en-US" altLang="ja-JP" sz="1050" b="1" dirty="0"/>
          </a:p>
          <a:p>
            <a:pPr algn="ctr"/>
            <a:r>
              <a:rPr kumimoji="1" lang="ja-JP" altLang="en-US" sz="1050" b="1" dirty="0"/>
              <a:t>（パッケージ版）</a:t>
            </a:r>
            <a:endParaRPr kumimoji="1" lang="en-US" altLang="ja-JP" sz="1050" b="1" dirty="0"/>
          </a:p>
        </p:txBody>
      </p:sp>
      <p:grpSp>
        <p:nvGrpSpPr>
          <p:cNvPr id="15" name="グループ化 14">
            <a:extLst>
              <a:ext uri="{FF2B5EF4-FFF2-40B4-BE49-F238E27FC236}">
                <a16:creationId xmlns:a16="http://schemas.microsoft.com/office/drawing/2014/main" id="{FBB03624-C049-8230-D39E-C02A70F26D80}"/>
              </a:ext>
            </a:extLst>
          </p:cNvPr>
          <p:cNvGrpSpPr/>
          <p:nvPr/>
        </p:nvGrpSpPr>
        <p:grpSpPr>
          <a:xfrm>
            <a:off x="5192952" y="1608753"/>
            <a:ext cx="1552897" cy="905899"/>
            <a:chOff x="3787689" y="2461823"/>
            <a:chExt cx="1552897" cy="905899"/>
          </a:xfrm>
        </p:grpSpPr>
        <p:sp>
          <p:nvSpPr>
            <p:cNvPr id="16" name="グラフィックス 10" descr="雲 単色塗りつぶし">
              <a:extLst>
                <a:ext uri="{FF2B5EF4-FFF2-40B4-BE49-F238E27FC236}">
                  <a16:creationId xmlns:a16="http://schemas.microsoft.com/office/drawing/2014/main" id="{5DD66C66-68DE-598D-7F2F-CE116E7A9B43}"/>
                </a:ext>
              </a:extLst>
            </p:cNvPr>
            <p:cNvSpPr/>
            <p:nvPr/>
          </p:nvSpPr>
          <p:spPr>
            <a:xfrm>
              <a:off x="4059967" y="2550990"/>
              <a:ext cx="1280619" cy="75305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grpSp>
          <p:nvGrpSpPr>
            <p:cNvPr id="17" name="グループ化 16">
              <a:extLst>
                <a:ext uri="{FF2B5EF4-FFF2-40B4-BE49-F238E27FC236}">
                  <a16:creationId xmlns:a16="http://schemas.microsoft.com/office/drawing/2014/main" id="{2B7DDE84-E150-C824-B839-4A1069FE64D9}"/>
                </a:ext>
              </a:extLst>
            </p:cNvPr>
            <p:cNvGrpSpPr/>
            <p:nvPr/>
          </p:nvGrpSpPr>
          <p:grpSpPr>
            <a:xfrm>
              <a:off x="4473478" y="2815140"/>
              <a:ext cx="507842" cy="445285"/>
              <a:chOff x="2348649" y="3569165"/>
              <a:chExt cx="1024229" cy="898060"/>
            </a:xfrm>
          </p:grpSpPr>
          <p:sp>
            <p:nvSpPr>
              <p:cNvPr id="29" name="正方形/長方形 28">
                <a:extLst>
                  <a:ext uri="{FF2B5EF4-FFF2-40B4-BE49-F238E27FC236}">
                    <a16:creationId xmlns:a16="http://schemas.microsoft.com/office/drawing/2014/main" id="{0CF10460-2B88-EEC2-B844-55B03E0064A6}"/>
                  </a:ext>
                </a:extLst>
              </p:cNvPr>
              <p:cNvSpPr/>
              <p:nvPr/>
            </p:nvSpPr>
            <p:spPr>
              <a:xfrm>
                <a:off x="2348649" y="3659397"/>
                <a:ext cx="1023226" cy="709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6D4E7CE5-DA73-BB59-0F0B-429598CC1E15}"/>
                  </a:ext>
                </a:extLst>
              </p:cNvPr>
              <p:cNvSpPr/>
              <p:nvPr/>
            </p:nvSpPr>
            <p:spPr>
              <a:xfrm>
                <a:off x="2348649" y="3569165"/>
                <a:ext cx="1024229" cy="189065"/>
              </a:xfrm>
              <a:custGeom>
                <a:avLst/>
                <a:gdLst>
                  <a:gd name="connsiteX0" fmla="*/ 1077043 w 1077042"/>
                  <a:gd name="connsiteY0" fmla="*/ 153863 h 307726"/>
                  <a:gd name="connsiteX1" fmla="*/ 538521 w 1077042"/>
                  <a:gd name="connsiteY1" fmla="*/ 307727 h 307726"/>
                  <a:gd name="connsiteX2" fmla="*/ 0 w 1077042"/>
                  <a:gd name="connsiteY2" fmla="*/ 153863 h 307726"/>
                  <a:gd name="connsiteX3" fmla="*/ 538521 w 1077042"/>
                  <a:gd name="connsiteY3" fmla="*/ 0 h 307726"/>
                  <a:gd name="connsiteX4" fmla="*/ 1077043 w 1077042"/>
                  <a:gd name="connsiteY4" fmla="*/ 153863 h 30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042" h="307726">
                    <a:moveTo>
                      <a:pt x="1077043" y="153863"/>
                    </a:moveTo>
                    <a:cubicBezTo>
                      <a:pt x="1077043" y="238840"/>
                      <a:pt x="835939" y="307727"/>
                      <a:pt x="538521" y="307727"/>
                    </a:cubicBezTo>
                    <a:cubicBezTo>
                      <a:pt x="241104" y="307727"/>
                      <a:pt x="0" y="238840"/>
                      <a:pt x="0" y="153863"/>
                    </a:cubicBezTo>
                    <a:cubicBezTo>
                      <a:pt x="0" y="68887"/>
                      <a:pt x="241104" y="0"/>
                      <a:pt x="538521" y="0"/>
                    </a:cubicBezTo>
                    <a:cubicBezTo>
                      <a:pt x="835939" y="0"/>
                      <a:pt x="1077043" y="68887"/>
                      <a:pt x="1077043"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85B0B919-7FA9-D219-3F83-0D68E8919C3B}"/>
                  </a:ext>
                </a:extLst>
              </p:cNvPr>
              <p:cNvSpPr/>
              <p:nvPr/>
            </p:nvSpPr>
            <p:spPr>
              <a:xfrm>
                <a:off x="2348649" y="3710964"/>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044ABB32-178D-F5AC-8B93-0999265B3922}"/>
                  </a:ext>
                </a:extLst>
              </p:cNvPr>
              <p:cNvSpPr/>
              <p:nvPr/>
            </p:nvSpPr>
            <p:spPr>
              <a:xfrm>
                <a:off x="2348649" y="3947296"/>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716798E-78B5-BAB8-AEEE-9FC0B8A43BAA}"/>
                  </a:ext>
                </a:extLst>
              </p:cNvPr>
              <p:cNvSpPr/>
              <p:nvPr/>
            </p:nvSpPr>
            <p:spPr>
              <a:xfrm>
                <a:off x="2348649" y="4183627"/>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grpSp>
        <p:grpSp>
          <p:nvGrpSpPr>
            <p:cNvPr id="18" name="グループ化 17">
              <a:extLst>
                <a:ext uri="{FF2B5EF4-FFF2-40B4-BE49-F238E27FC236}">
                  <a16:creationId xmlns:a16="http://schemas.microsoft.com/office/drawing/2014/main" id="{5E1127D4-D9F2-AEE9-7AAE-4B8E31EEBCC4}"/>
                </a:ext>
              </a:extLst>
            </p:cNvPr>
            <p:cNvGrpSpPr/>
            <p:nvPr/>
          </p:nvGrpSpPr>
          <p:grpSpPr>
            <a:xfrm>
              <a:off x="3787689" y="2461823"/>
              <a:ext cx="622955" cy="905899"/>
              <a:chOff x="3768639" y="2461823"/>
              <a:chExt cx="622955" cy="905899"/>
            </a:xfrm>
          </p:grpSpPr>
          <p:grpSp>
            <p:nvGrpSpPr>
              <p:cNvPr id="19" name="グループ化 18">
                <a:extLst>
                  <a:ext uri="{FF2B5EF4-FFF2-40B4-BE49-F238E27FC236}">
                    <a16:creationId xmlns:a16="http://schemas.microsoft.com/office/drawing/2014/main" id="{E61F75A9-878E-1E81-F466-C8A70C1D36AB}"/>
                  </a:ext>
                </a:extLst>
              </p:cNvPr>
              <p:cNvGrpSpPr/>
              <p:nvPr/>
            </p:nvGrpSpPr>
            <p:grpSpPr>
              <a:xfrm>
                <a:off x="3768639" y="2461823"/>
                <a:ext cx="471488" cy="819150"/>
                <a:chOff x="5073650" y="2185988"/>
                <a:chExt cx="471488" cy="819150"/>
              </a:xfrm>
            </p:grpSpPr>
            <p:sp>
              <p:nvSpPr>
                <p:cNvPr id="21" name="AutoShape 3">
                  <a:extLst>
                    <a:ext uri="{FF2B5EF4-FFF2-40B4-BE49-F238E27FC236}">
                      <a16:creationId xmlns:a16="http://schemas.microsoft.com/office/drawing/2014/main" id="{89AF3590-D4B4-2793-EB0C-1DD1E79B74E0}"/>
                    </a:ext>
                  </a:extLst>
                </p:cNvPr>
                <p:cNvSpPr>
                  <a:spLocks noChangeAspect="1" noChangeArrowheads="1" noTextEdit="1"/>
                </p:cNvSpPr>
                <p:nvPr/>
              </p:nvSpPr>
              <p:spPr bwMode="auto">
                <a:xfrm>
                  <a:off x="5073650" y="2185988"/>
                  <a:ext cx="471488" cy="819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
                  <a:extLst>
                    <a:ext uri="{FF2B5EF4-FFF2-40B4-BE49-F238E27FC236}">
                      <a16:creationId xmlns:a16="http://schemas.microsoft.com/office/drawing/2014/main" id="{7949803E-5620-6143-ED67-410987876248}"/>
                    </a:ext>
                  </a:extLst>
                </p:cNvPr>
                <p:cNvSpPr>
                  <a:spLocks/>
                </p:cNvSpPr>
                <p:nvPr/>
              </p:nvSpPr>
              <p:spPr bwMode="auto">
                <a:xfrm>
                  <a:off x="5073650" y="2185988"/>
                  <a:ext cx="471488" cy="819150"/>
                </a:xfrm>
                <a:custGeom>
                  <a:avLst/>
                  <a:gdLst>
                    <a:gd name="T0" fmla="*/ 0 w 8048"/>
                    <a:gd name="T1" fmla="*/ 368 h 13968"/>
                    <a:gd name="T2" fmla="*/ 368 w 8048"/>
                    <a:gd name="T3" fmla="*/ 0 h 13968"/>
                    <a:gd name="T4" fmla="*/ 7681 w 8048"/>
                    <a:gd name="T5" fmla="*/ 0 h 13968"/>
                    <a:gd name="T6" fmla="*/ 8048 w 8048"/>
                    <a:gd name="T7" fmla="*/ 368 h 13968"/>
                    <a:gd name="T8" fmla="*/ 8048 w 8048"/>
                    <a:gd name="T9" fmla="*/ 13601 h 13968"/>
                    <a:gd name="T10" fmla="*/ 7681 w 8048"/>
                    <a:gd name="T11" fmla="*/ 13968 h 13968"/>
                    <a:gd name="T12" fmla="*/ 368 w 8048"/>
                    <a:gd name="T13" fmla="*/ 13968 h 13968"/>
                    <a:gd name="T14" fmla="*/ 0 w 8048"/>
                    <a:gd name="T15" fmla="*/ 13601 h 13968"/>
                    <a:gd name="T16" fmla="*/ 0 w 8048"/>
                    <a:gd name="T17" fmla="*/ 368 h 1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8" h="13968">
                      <a:moveTo>
                        <a:pt x="0" y="368"/>
                      </a:moveTo>
                      <a:cubicBezTo>
                        <a:pt x="0" y="165"/>
                        <a:pt x="165" y="0"/>
                        <a:pt x="368" y="0"/>
                      </a:cubicBezTo>
                      <a:lnTo>
                        <a:pt x="7681" y="0"/>
                      </a:lnTo>
                      <a:cubicBezTo>
                        <a:pt x="7884" y="0"/>
                        <a:pt x="8048" y="165"/>
                        <a:pt x="8048" y="368"/>
                      </a:cubicBezTo>
                      <a:lnTo>
                        <a:pt x="8048" y="13601"/>
                      </a:lnTo>
                      <a:cubicBezTo>
                        <a:pt x="8048" y="13804"/>
                        <a:pt x="7884" y="13968"/>
                        <a:pt x="7681" y="13968"/>
                      </a:cubicBezTo>
                      <a:lnTo>
                        <a:pt x="368" y="13968"/>
                      </a:lnTo>
                      <a:cubicBezTo>
                        <a:pt x="165" y="13968"/>
                        <a:pt x="0" y="13804"/>
                        <a:pt x="0" y="13601"/>
                      </a:cubicBezTo>
                      <a:lnTo>
                        <a:pt x="0" y="368"/>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6">
                  <a:extLst>
                    <a:ext uri="{FF2B5EF4-FFF2-40B4-BE49-F238E27FC236}">
                      <a16:creationId xmlns:a16="http://schemas.microsoft.com/office/drawing/2014/main" id="{75ABB86A-C03A-88B3-A24B-8E03E23A5B09}"/>
                    </a:ext>
                  </a:extLst>
                </p:cNvPr>
                <p:cNvSpPr>
                  <a:spLocks noChangeArrowheads="1"/>
                </p:cNvSpPr>
                <p:nvPr/>
              </p:nvSpPr>
              <p:spPr bwMode="auto">
                <a:xfrm>
                  <a:off x="5113338" y="2222501"/>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Oval 7">
                  <a:extLst>
                    <a:ext uri="{FF2B5EF4-FFF2-40B4-BE49-F238E27FC236}">
                      <a16:creationId xmlns:a16="http://schemas.microsoft.com/office/drawing/2014/main" id="{54AD9EB9-01B8-F7AB-84AC-0C36F1AD7BD9}"/>
                    </a:ext>
                  </a:extLst>
                </p:cNvPr>
                <p:cNvSpPr>
                  <a:spLocks noChangeArrowheads="1"/>
                </p:cNvSpPr>
                <p:nvPr/>
              </p:nvSpPr>
              <p:spPr bwMode="auto">
                <a:xfrm>
                  <a:off x="5402263" y="2274888"/>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Rectangle 8">
                  <a:extLst>
                    <a:ext uri="{FF2B5EF4-FFF2-40B4-BE49-F238E27FC236}">
                      <a16:creationId xmlns:a16="http://schemas.microsoft.com/office/drawing/2014/main" id="{D17B0C81-CB43-78EC-FD75-94E9F99ED14B}"/>
                    </a:ext>
                  </a:extLst>
                </p:cNvPr>
                <p:cNvSpPr>
                  <a:spLocks noChangeArrowheads="1"/>
                </p:cNvSpPr>
                <p:nvPr/>
              </p:nvSpPr>
              <p:spPr bwMode="auto">
                <a:xfrm>
                  <a:off x="5113338" y="2417763"/>
                  <a:ext cx="392113" cy="160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Oval 9">
                  <a:extLst>
                    <a:ext uri="{FF2B5EF4-FFF2-40B4-BE49-F238E27FC236}">
                      <a16:creationId xmlns:a16="http://schemas.microsoft.com/office/drawing/2014/main" id="{AEF923DB-5152-4930-0357-B357ECC5F1A5}"/>
                    </a:ext>
                  </a:extLst>
                </p:cNvPr>
                <p:cNvSpPr>
                  <a:spLocks noChangeArrowheads="1"/>
                </p:cNvSpPr>
                <p:nvPr/>
              </p:nvSpPr>
              <p:spPr bwMode="auto">
                <a:xfrm>
                  <a:off x="5402263" y="2468563"/>
                  <a:ext cx="55563" cy="57150"/>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Rectangle 10">
                  <a:extLst>
                    <a:ext uri="{FF2B5EF4-FFF2-40B4-BE49-F238E27FC236}">
                      <a16:creationId xmlns:a16="http://schemas.microsoft.com/office/drawing/2014/main" id="{797D47C9-7C6C-2898-CC4D-BA8D692101A7}"/>
                    </a:ext>
                  </a:extLst>
                </p:cNvPr>
                <p:cNvSpPr>
                  <a:spLocks noChangeArrowheads="1"/>
                </p:cNvSpPr>
                <p:nvPr/>
              </p:nvSpPr>
              <p:spPr bwMode="auto">
                <a:xfrm>
                  <a:off x="5113338" y="2611438"/>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Oval 11">
                  <a:extLst>
                    <a:ext uri="{FF2B5EF4-FFF2-40B4-BE49-F238E27FC236}">
                      <a16:creationId xmlns:a16="http://schemas.microsoft.com/office/drawing/2014/main" id="{47D766CA-36CA-1317-E25D-92178AD99F41}"/>
                    </a:ext>
                  </a:extLst>
                </p:cNvPr>
                <p:cNvSpPr>
                  <a:spLocks noChangeArrowheads="1"/>
                </p:cNvSpPr>
                <p:nvPr/>
              </p:nvSpPr>
              <p:spPr bwMode="auto">
                <a:xfrm>
                  <a:off x="5402263" y="2663826"/>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20" name="図 19" descr="アイコン&#10;&#10;AI によって生成されたコンテンツは間違っている可能性があります。">
                <a:extLst>
                  <a:ext uri="{FF2B5EF4-FFF2-40B4-BE49-F238E27FC236}">
                    <a16:creationId xmlns:a16="http://schemas.microsoft.com/office/drawing/2014/main" id="{0FE15718-7310-1C09-9FBC-43232A0F2D3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924300" y="2900428"/>
                <a:ext cx="467294" cy="467294"/>
              </a:xfrm>
              <a:prstGeom prst="rect">
                <a:avLst/>
              </a:prstGeom>
            </p:spPr>
          </p:pic>
        </p:grpSp>
      </p:grpSp>
      <p:grpSp>
        <p:nvGrpSpPr>
          <p:cNvPr id="34" name="グループ化 33">
            <a:extLst>
              <a:ext uri="{FF2B5EF4-FFF2-40B4-BE49-F238E27FC236}">
                <a16:creationId xmlns:a16="http://schemas.microsoft.com/office/drawing/2014/main" id="{937C7E2E-7987-946E-167B-BA0AA67B5266}"/>
              </a:ext>
            </a:extLst>
          </p:cNvPr>
          <p:cNvGrpSpPr/>
          <p:nvPr/>
        </p:nvGrpSpPr>
        <p:grpSpPr>
          <a:xfrm>
            <a:off x="3063700" y="1608753"/>
            <a:ext cx="1544429" cy="905899"/>
            <a:chOff x="6118927" y="2461823"/>
            <a:chExt cx="1544429" cy="905899"/>
          </a:xfrm>
        </p:grpSpPr>
        <p:sp>
          <p:nvSpPr>
            <p:cNvPr id="35" name="グラフィックス 10" descr="雲 単色塗りつぶし">
              <a:extLst>
                <a:ext uri="{FF2B5EF4-FFF2-40B4-BE49-F238E27FC236}">
                  <a16:creationId xmlns:a16="http://schemas.microsoft.com/office/drawing/2014/main" id="{4536C540-C000-D717-2B55-D04B0335F807}"/>
                </a:ext>
              </a:extLst>
            </p:cNvPr>
            <p:cNvSpPr/>
            <p:nvPr/>
          </p:nvSpPr>
          <p:spPr>
            <a:xfrm>
              <a:off x="6382737" y="2577992"/>
              <a:ext cx="1280619" cy="75305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grpSp>
          <p:nvGrpSpPr>
            <p:cNvPr id="36" name="グループ化 35">
              <a:extLst>
                <a:ext uri="{FF2B5EF4-FFF2-40B4-BE49-F238E27FC236}">
                  <a16:creationId xmlns:a16="http://schemas.microsoft.com/office/drawing/2014/main" id="{28C92E88-CAE7-A995-8EF6-4D9BFEA21180}"/>
                </a:ext>
              </a:extLst>
            </p:cNvPr>
            <p:cNvGrpSpPr/>
            <p:nvPr/>
          </p:nvGrpSpPr>
          <p:grpSpPr>
            <a:xfrm>
              <a:off x="6917757" y="2924862"/>
              <a:ext cx="614181" cy="365489"/>
              <a:chOff x="7775687" y="2924862"/>
              <a:chExt cx="614181" cy="365489"/>
            </a:xfrm>
          </p:grpSpPr>
          <p:sp>
            <p:nvSpPr>
              <p:cNvPr id="48" name="フリーフォーム: 図形 47">
                <a:extLst>
                  <a:ext uri="{FF2B5EF4-FFF2-40B4-BE49-F238E27FC236}">
                    <a16:creationId xmlns:a16="http://schemas.microsoft.com/office/drawing/2014/main" id="{D57BB5FA-5886-F80F-266A-F1D9A8A7850E}"/>
                  </a:ext>
                </a:extLst>
              </p:cNvPr>
              <p:cNvSpPr/>
              <p:nvPr/>
            </p:nvSpPr>
            <p:spPr>
              <a:xfrm>
                <a:off x="7775687" y="3080741"/>
                <a:ext cx="255405" cy="127703"/>
              </a:xfrm>
              <a:custGeom>
                <a:avLst/>
                <a:gdLst>
                  <a:gd name="connsiteX0" fmla="*/ 1105189 w 1105188"/>
                  <a:gd name="connsiteY0" fmla="*/ 276297 h 552594"/>
                  <a:gd name="connsiteX1" fmla="*/ 1049929 w 1105188"/>
                  <a:gd name="connsiteY1" fmla="*/ 165778 h 552594"/>
                  <a:gd name="connsiteX2" fmla="*/ 780540 w 1105188"/>
                  <a:gd name="connsiteY2" fmla="*/ 34537 h 552594"/>
                  <a:gd name="connsiteX3" fmla="*/ 552594 w 1105188"/>
                  <a:gd name="connsiteY3" fmla="*/ 0 h 552594"/>
                  <a:gd name="connsiteX4" fmla="*/ 324649 w 1105188"/>
                  <a:gd name="connsiteY4" fmla="*/ 34537 h 552594"/>
                  <a:gd name="connsiteX5" fmla="*/ 55259 w 1105188"/>
                  <a:gd name="connsiteY5" fmla="*/ 165778 h 552594"/>
                  <a:gd name="connsiteX6" fmla="*/ 0 w 1105188"/>
                  <a:gd name="connsiteY6" fmla="*/ 276297 h 552594"/>
                  <a:gd name="connsiteX7" fmla="*/ 0 w 1105188"/>
                  <a:gd name="connsiteY7" fmla="*/ 552594 h 552594"/>
                  <a:gd name="connsiteX8" fmla="*/ 1105189 w 1105188"/>
                  <a:gd name="connsiteY8" fmla="*/ 552594 h 5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188" h="552594">
                    <a:moveTo>
                      <a:pt x="1105189" y="276297"/>
                    </a:moveTo>
                    <a:cubicBezTo>
                      <a:pt x="1104287" y="233032"/>
                      <a:pt x="1084000" y="192460"/>
                      <a:pt x="1049929" y="165778"/>
                    </a:cubicBezTo>
                    <a:cubicBezTo>
                      <a:pt x="973948" y="103611"/>
                      <a:pt x="877244" y="62167"/>
                      <a:pt x="780540" y="34537"/>
                    </a:cubicBezTo>
                    <a:cubicBezTo>
                      <a:pt x="706659" y="11920"/>
                      <a:pt x="629857" y="285"/>
                      <a:pt x="552594" y="0"/>
                    </a:cubicBezTo>
                    <a:cubicBezTo>
                      <a:pt x="475416" y="1331"/>
                      <a:pt x="398759" y="12946"/>
                      <a:pt x="324649" y="34537"/>
                    </a:cubicBezTo>
                    <a:cubicBezTo>
                      <a:pt x="228071" y="62719"/>
                      <a:pt x="136980" y="107098"/>
                      <a:pt x="55259" y="165778"/>
                    </a:cubicBezTo>
                    <a:cubicBezTo>
                      <a:pt x="21189" y="192460"/>
                      <a:pt x="901" y="233032"/>
                      <a:pt x="0" y="276297"/>
                    </a:cubicBezTo>
                    <a:lnTo>
                      <a:pt x="0" y="552594"/>
                    </a:lnTo>
                    <a:lnTo>
                      <a:pt x="1105189" y="552594"/>
                    </a:ln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9F809C3E-CC68-ACE9-E192-4F93BE49796F}"/>
                  </a:ext>
                </a:extLst>
              </p:cNvPr>
              <p:cNvSpPr/>
              <p:nvPr/>
            </p:nvSpPr>
            <p:spPr>
              <a:xfrm>
                <a:off x="7832174" y="2925068"/>
                <a:ext cx="136604" cy="71868"/>
              </a:xfrm>
              <a:custGeom>
                <a:avLst/>
                <a:gdLst>
                  <a:gd name="connsiteX0" fmla="*/ 256357 w 591110"/>
                  <a:gd name="connsiteY0" fmla="*/ 254863 h 310986"/>
                  <a:gd name="connsiteX1" fmla="*/ 411774 w 591110"/>
                  <a:gd name="connsiteY1" fmla="*/ 143136 h 310986"/>
                  <a:gd name="connsiteX2" fmla="*/ 411774 w 591110"/>
                  <a:gd name="connsiteY2" fmla="*/ 143136 h 310986"/>
                  <a:gd name="connsiteX3" fmla="*/ 459436 w 591110"/>
                  <a:gd name="connsiteY3" fmla="*/ 162304 h 310986"/>
                  <a:gd name="connsiteX4" fmla="*/ 541979 w 591110"/>
                  <a:gd name="connsiteY4" fmla="*/ 249855 h 310986"/>
                  <a:gd name="connsiteX5" fmla="*/ 582561 w 591110"/>
                  <a:gd name="connsiteY5" fmla="*/ 308569 h 310986"/>
                  <a:gd name="connsiteX6" fmla="*/ 582561 w 591110"/>
                  <a:gd name="connsiteY6" fmla="*/ 308569 h 310986"/>
                  <a:gd name="connsiteX7" fmla="*/ 584460 w 591110"/>
                  <a:gd name="connsiteY7" fmla="*/ 310986 h 310986"/>
                  <a:gd name="connsiteX8" fmla="*/ 584460 w 591110"/>
                  <a:gd name="connsiteY8" fmla="*/ 310986 h 310986"/>
                  <a:gd name="connsiteX9" fmla="*/ 586705 w 591110"/>
                  <a:gd name="connsiteY9" fmla="*/ 201676 h 310986"/>
                  <a:gd name="connsiteX10" fmla="*/ 532654 w 591110"/>
                  <a:gd name="connsiteY10" fmla="*/ 90812 h 310986"/>
                  <a:gd name="connsiteX11" fmla="*/ 441994 w 591110"/>
                  <a:gd name="connsiteY11" fmla="*/ 60592 h 310986"/>
                  <a:gd name="connsiteX12" fmla="*/ 286232 w 591110"/>
                  <a:gd name="connsiteY12" fmla="*/ 152 h 310986"/>
                  <a:gd name="connsiteX13" fmla="*/ 65540 w 591110"/>
                  <a:gd name="connsiteY13" fmla="*/ 94956 h 310986"/>
                  <a:gd name="connsiteX14" fmla="*/ 11662 w 591110"/>
                  <a:gd name="connsiteY14" fmla="*/ 244675 h 310986"/>
                  <a:gd name="connsiteX15" fmla="*/ 5272 w 591110"/>
                  <a:gd name="connsiteY15" fmla="*/ 295272 h 310986"/>
                  <a:gd name="connsiteX16" fmla="*/ 34111 w 591110"/>
                  <a:gd name="connsiteY16" fmla="*/ 295272 h 310986"/>
                  <a:gd name="connsiteX17" fmla="*/ 34111 w 591110"/>
                  <a:gd name="connsiteY17" fmla="*/ 295272 h 310986"/>
                  <a:gd name="connsiteX18" fmla="*/ 256357 w 591110"/>
                  <a:gd name="connsiteY18" fmla="*/ 254863 h 31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110" h="310986">
                    <a:moveTo>
                      <a:pt x="256357" y="254863"/>
                    </a:moveTo>
                    <a:cubicBezTo>
                      <a:pt x="301255" y="228442"/>
                      <a:pt x="411774" y="143136"/>
                      <a:pt x="411774" y="143136"/>
                    </a:cubicBezTo>
                    <a:lnTo>
                      <a:pt x="411774" y="143136"/>
                    </a:lnTo>
                    <a:cubicBezTo>
                      <a:pt x="429214" y="144647"/>
                      <a:pt x="445807" y="151319"/>
                      <a:pt x="459436" y="162304"/>
                    </a:cubicBezTo>
                    <a:cubicBezTo>
                      <a:pt x="492600" y="185590"/>
                      <a:pt x="520684" y="215379"/>
                      <a:pt x="541979" y="249855"/>
                    </a:cubicBezTo>
                    <a:cubicBezTo>
                      <a:pt x="561148" y="278521"/>
                      <a:pt x="577553" y="301661"/>
                      <a:pt x="582561" y="308569"/>
                    </a:cubicBezTo>
                    <a:lnTo>
                      <a:pt x="582561" y="308569"/>
                    </a:lnTo>
                    <a:lnTo>
                      <a:pt x="584460" y="310986"/>
                    </a:lnTo>
                    <a:lnTo>
                      <a:pt x="584460" y="310986"/>
                    </a:lnTo>
                    <a:cubicBezTo>
                      <a:pt x="593094" y="293718"/>
                      <a:pt x="592749" y="245538"/>
                      <a:pt x="586705" y="201676"/>
                    </a:cubicBezTo>
                    <a:cubicBezTo>
                      <a:pt x="578243" y="141236"/>
                      <a:pt x="571336" y="123277"/>
                      <a:pt x="532654" y="90812"/>
                    </a:cubicBezTo>
                    <a:cubicBezTo>
                      <a:pt x="508007" y="68475"/>
                      <a:pt x="475114" y="57509"/>
                      <a:pt x="441994" y="60592"/>
                    </a:cubicBezTo>
                    <a:cubicBezTo>
                      <a:pt x="397058" y="25721"/>
                      <a:pt x="342926" y="4718"/>
                      <a:pt x="286232" y="152"/>
                    </a:cubicBezTo>
                    <a:cubicBezTo>
                      <a:pt x="199889" y="-2957"/>
                      <a:pt x="105603" y="42114"/>
                      <a:pt x="65540" y="94956"/>
                    </a:cubicBezTo>
                    <a:cubicBezTo>
                      <a:pt x="4927" y="174392"/>
                      <a:pt x="11662" y="226197"/>
                      <a:pt x="11662" y="244675"/>
                    </a:cubicBezTo>
                    <a:cubicBezTo>
                      <a:pt x="11662" y="263152"/>
                      <a:pt x="-9579" y="295272"/>
                      <a:pt x="5272" y="295272"/>
                    </a:cubicBezTo>
                    <a:cubicBezTo>
                      <a:pt x="14943" y="295272"/>
                      <a:pt x="24440" y="295272"/>
                      <a:pt x="34111" y="295272"/>
                    </a:cubicBezTo>
                    <a:lnTo>
                      <a:pt x="34111" y="295272"/>
                    </a:lnTo>
                    <a:cubicBezTo>
                      <a:pt x="88852" y="293718"/>
                      <a:pt x="200580" y="287674"/>
                      <a:pt x="256357" y="254863"/>
                    </a:cubicBez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32E81F61-7A46-BDA7-D4DA-D79BAD192BC8}"/>
                  </a:ext>
                </a:extLst>
              </p:cNvPr>
              <p:cNvSpPr/>
              <p:nvPr/>
            </p:nvSpPr>
            <p:spPr>
              <a:xfrm>
                <a:off x="7839578" y="2966606"/>
                <a:ext cx="127064" cy="97699"/>
              </a:xfrm>
              <a:custGeom>
                <a:avLst/>
                <a:gdLst>
                  <a:gd name="connsiteX0" fmla="*/ 525137 w 549831"/>
                  <a:gd name="connsiteY0" fmla="*/ 151445 h 422761"/>
                  <a:gd name="connsiteX1" fmla="*/ 482139 w 549831"/>
                  <a:gd name="connsiteY1" fmla="*/ 89451 h 422761"/>
                  <a:gd name="connsiteX2" fmla="*/ 408056 w 549831"/>
                  <a:gd name="connsiteY2" fmla="*/ 10361 h 422761"/>
                  <a:gd name="connsiteX3" fmla="*/ 389234 w 549831"/>
                  <a:gd name="connsiteY3" fmla="*/ 0 h 422761"/>
                  <a:gd name="connsiteX4" fmla="*/ 241760 w 549831"/>
                  <a:gd name="connsiteY4" fmla="*/ 104648 h 422761"/>
                  <a:gd name="connsiteX5" fmla="*/ 0 w 549831"/>
                  <a:gd name="connsiteY5" fmla="*/ 149891 h 422761"/>
                  <a:gd name="connsiteX6" fmla="*/ 279703 w 549831"/>
                  <a:gd name="connsiteY6" fmla="*/ 422740 h 422761"/>
                  <a:gd name="connsiteX7" fmla="*/ 549831 w 549831"/>
                  <a:gd name="connsiteY7" fmla="*/ 185292 h 4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831" h="422761">
                    <a:moveTo>
                      <a:pt x="525137" y="151445"/>
                    </a:moveTo>
                    <a:cubicBezTo>
                      <a:pt x="524274" y="150237"/>
                      <a:pt x="505278" y="123816"/>
                      <a:pt x="482139" y="89451"/>
                    </a:cubicBezTo>
                    <a:cubicBezTo>
                      <a:pt x="463135" y="58283"/>
                      <a:pt x="437917" y="31360"/>
                      <a:pt x="408056" y="10361"/>
                    </a:cubicBezTo>
                    <a:cubicBezTo>
                      <a:pt x="402244" y="6129"/>
                      <a:pt x="395920" y="2647"/>
                      <a:pt x="389234" y="0"/>
                    </a:cubicBezTo>
                    <a:cubicBezTo>
                      <a:pt x="358496" y="23313"/>
                      <a:pt x="279406" y="82716"/>
                      <a:pt x="241760" y="104648"/>
                    </a:cubicBezTo>
                    <a:cubicBezTo>
                      <a:pt x="182011" y="139185"/>
                      <a:pt x="73046" y="148337"/>
                      <a:pt x="0" y="149891"/>
                    </a:cubicBezTo>
                    <a:cubicBezTo>
                      <a:pt x="1893" y="302475"/>
                      <a:pt x="127119" y="424632"/>
                      <a:pt x="279703" y="422740"/>
                    </a:cubicBezTo>
                    <a:cubicBezTo>
                      <a:pt x="415986" y="421051"/>
                      <a:pt x="530679" y="320234"/>
                      <a:pt x="549831" y="185292"/>
                    </a:cubicBez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18E11B17-41E9-233C-0D83-7CFBB034AE96}"/>
                  </a:ext>
                </a:extLst>
              </p:cNvPr>
              <p:cNvSpPr/>
              <p:nvPr/>
            </p:nvSpPr>
            <p:spPr>
              <a:xfrm>
                <a:off x="8098602" y="2927605"/>
                <a:ext cx="213110" cy="288110"/>
              </a:xfrm>
              <a:custGeom>
                <a:avLst/>
                <a:gdLst>
                  <a:gd name="connsiteX0" fmla="*/ -364 w 213110"/>
                  <a:gd name="connsiteY0" fmla="*/ -75 h 288110"/>
                  <a:gd name="connsiteX1" fmla="*/ 135200 w 213110"/>
                  <a:gd name="connsiteY1" fmla="*/ -75 h 288110"/>
                  <a:gd name="connsiteX2" fmla="*/ 212746 w 213110"/>
                  <a:gd name="connsiteY2" fmla="*/ 77715 h 288110"/>
                  <a:gd name="connsiteX3" fmla="*/ 212746 w 213110"/>
                  <a:gd name="connsiteY3" fmla="*/ 288036 h 288110"/>
                  <a:gd name="connsiteX4" fmla="*/ 210 w 213110"/>
                  <a:gd name="connsiteY4" fmla="*/ 288036 h 288110"/>
                  <a:gd name="connsiteX5" fmla="*/ -364 w 213110"/>
                  <a:gd name="connsiteY5" fmla="*/ -75 h 2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10" h="288110">
                    <a:moveTo>
                      <a:pt x="-364" y="-75"/>
                    </a:moveTo>
                    <a:lnTo>
                      <a:pt x="135200" y="-75"/>
                    </a:lnTo>
                    <a:lnTo>
                      <a:pt x="212746" y="77715"/>
                    </a:lnTo>
                    <a:lnTo>
                      <a:pt x="212746" y="288036"/>
                    </a:lnTo>
                    <a:lnTo>
                      <a:pt x="210" y="288036"/>
                    </a:lnTo>
                    <a:cubicBezTo>
                      <a:pt x="19" y="191999"/>
                      <a:pt x="-173" y="95962"/>
                      <a:pt x="-364" y="-75"/>
                    </a:cubicBezTo>
                    <a:close/>
                  </a:path>
                </a:pathLst>
              </a:custGeom>
              <a:solidFill>
                <a:srgbClr val="FFFFFF"/>
              </a:solidFill>
              <a:ln w="905"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639B788C-25CE-F0C1-C589-9697876C18EF}"/>
                  </a:ext>
                </a:extLst>
              </p:cNvPr>
              <p:cNvSpPr/>
              <p:nvPr/>
            </p:nvSpPr>
            <p:spPr>
              <a:xfrm>
                <a:off x="8094944" y="2924862"/>
                <a:ext cx="221342" cy="295428"/>
              </a:xfrm>
              <a:custGeom>
                <a:avLst/>
                <a:gdLst>
                  <a:gd name="connsiteX0" fmla="*/ -364 w 221342"/>
                  <a:gd name="connsiteY0" fmla="*/ -75 h 295428"/>
                  <a:gd name="connsiteX1" fmla="*/ -364 w 221342"/>
                  <a:gd name="connsiteY1" fmla="*/ 295353 h 295428"/>
                  <a:gd name="connsiteX2" fmla="*/ 220978 w 221342"/>
                  <a:gd name="connsiteY2" fmla="*/ 295353 h 295428"/>
                  <a:gd name="connsiteX3" fmla="*/ 220978 w 221342"/>
                  <a:gd name="connsiteY3" fmla="*/ 79639 h 295428"/>
                  <a:gd name="connsiteX4" fmla="*/ 141346 w 221342"/>
                  <a:gd name="connsiteY4" fmla="*/ -75 h 295428"/>
                  <a:gd name="connsiteX5" fmla="*/ 143571 w 221342"/>
                  <a:gd name="connsiteY5" fmla="*/ 12595 h 295428"/>
                  <a:gd name="connsiteX6" fmla="*/ 208321 w 221342"/>
                  <a:gd name="connsiteY6" fmla="*/ 77412 h 295428"/>
                  <a:gd name="connsiteX7" fmla="*/ 208320 w 221342"/>
                  <a:gd name="connsiteY7" fmla="*/ 77464 h 295428"/>
                  <a:gd name="connsiteX8" fmla="*/ 208295 w 221342"/>
                  <a:gd name="connsiteY8" fmla="*/ 77475 h 295428"/>
                  <a:gd name="connsiteX9" fmla="*/ 143508 w 221342"/>
                  <a:gd name="connsiteY9" fmla="*/ 77475 h 295428"/>
                  <a:gd name="connsiteX10" fmla="*/ 143508 w 221342"/>
                  <a:gd name="connsiteY10" fmla="*/ 12621 h 295428"/>
                  <a:gd name="connsiteX11" fmla="*/ 143546 w 221342"/>
                  <a:gd name="connsiteY11" fmla="*/ 12585 h 295428"/>
                  <a:gd name="connsiteX12" fmla="*/ 143571 w 221342"/>
                  <a:gd name="connsiteY12" fmla="*/ 12595 h 295428"/>
                  <a:gd name="connsiteX13" fmla="*/ 7014 w 221342"/>
                  <a:gd name="connsiteY13" fmla="*/ 287967 h 295428"/>
                  <a:gd name="connsiteX14" fmla="*/ 7014 w 221342"/>
                  <a:gd name="connsiteY14" fmla="*/ 7311 h 295428"/>
                  <a:gd name="connsiteX15" fmla="*/ 136130 w 221342"/>
                  <a:gd name="connsiteY15" fmla="*/ 7311 h 295428"/>
                  <a:gd name="connsiteX16" fmla="*/ 136130 w 221342"/>
                  <a:gd name="connsiteY16" fmla="*/ 84860 h 295428"/>
                  <a:gd name="connsiteX17" fmla="*/ 213600 w 221342"/>
                  <a:gd name="connsiteY17" fmla="*/ 84860 h 295428"/>
                  <a:gd name="connsiteX18" fmla="*/ 213600 w 221342"/>
                  <a:gd name="connsiteY18" fmla="*/ 287967 h 29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342" h="295428">
                    <a:moveTo>
                      <a:pt x="-364" y="-75"/>
                    </a:moveTo>
                    <a:lnTo>
                      <a:pt x="-364" y="295353"/>
                    </a:lnTo>
                    <a:lnTo>
                      <a:pt x="220978" y="295353"/>
                    </a:lnTo>
                    <a:lnTo>
                      <a:pt x="220978" y="79639"/>
                    </a:lnTo>
                    <a:lnTo>
                      <a:pt x="141346" y="-75"/>
                    </a:lnTo>
                    <a:close/>
                    <a:moveTo>
                      <a:pt x="143571" y="12595"/>
                    </a:moveTo>
                    <a:lnTo>
                      <a:pt x="208321" y="77412"/>
                    </a:lnTo>
                    <a:cubicBezTo>
                      <a:pt x="208335" y="77427"/>
                      <a:pt x="208335" y="77450"/>
                      <a:pt x="208320" y="77464"/>
                    </a:cubicBezTo>
                    <a:cubicBezTo>
                      <a:pt x="208314" y="77471"/>
                      <a:pt x="208305" y="77475"/>
                      <a:pt x="208295" y="77475"/>
                    </a:cubicBezTo>
                    <a:lnTo>
                      <a:pt x="143508" y="77475"/>
                    </a:lnTo>
                    <a:lnTo>
                      <a:pt x="143508" y="12621"/>
                    </a:lnTo>
                    <a:cubicBezTo>
                      <a:pt x="143508" y="12601"/>
                      <a:pt x="143526" y="12585"/>
                      <a:pt x="143546" y="12585"/>
                    </a:cubicBezTo>
                    <a:cubicBezTo>
                      <a:pt x="143555" y="12585"/>
                      <a:pt x="143564" y="12588"/>
                      <a:pt x="143571" y="12595"/>
                    </a:cubicBezTo>
                    <a:close/>
                    <a:moveTo>
                      <a:pt x="7014" y="287967"/>
                    </a:moveTo>
                    <a:lnTo>
                      <a:pt x="7014" y="7311"/>
                    </a:lnTo>
                    <a:lnTo>
                      <a:pt x="136130" y="7311"/>
                    </a:lnTo>
                    <a:lnTo>
                      <a:pt x="136130" y="84860"/>
                    </a:lnTo>
                    <a:lnTo>
                      <a:pt x="213600" y="84860"/>
                    </a:lnTo>
                    <a:lnTo>
                      <a:pt x="213600" y="287967"/>
                    </a:lnTo>
                    <a:close/>
                  </a:path>
                </a:pathLst>
              </a:custGeom>
              <a:solidFill>
                <a:schemeClr val="bg1">
                  <a:lumMod val="65000"/>
                </a:schemeClr>
              </a:solidFill>
              <a:ln w="905"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1B569A1A-1E51-21D0-70DA-CAA65334CB16}"/>
                  </a:ext>
                </a:extLst>
              </p:cNvPr>
              <p:cNvSpPr/>
              <p:nvPr/>
            </p:nvSpPr>
            <p:spPr>
              <a:xfrm>
                <a:off x="8134273" y="309955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BF8EE264-B38E-A053-3CB1-527FCFBF719C}"/>
                  </a:ext>
                </a:extLst>
              </p:cNvPr>
              <p:cNvSpPr/>
              <p:nvPr/>
            </p:nvSpPr>
            <p:spPr>
              <a:xfrm>
                <a:off x="8134273" y="3130655"/>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23130A5C-6E44-897E-B630-AC9EDE128CB0}"/>
                  </a:ext>
                </a:extLst>
              </p:cNvPr>
              <p:cNvSpPr/>
              <p:nvPr/>
            </p:nvSpPr>
            <p:spPr>
              <a:xfrm>
                <a:off x="8134273" y="316266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3E788036-31FF-7D97-A393-BE1E3EA87747}"/>
                  </a:ext>
                </a:extLst>
              </p:cNvPr>
              <p:cNvSpPr/>
              <p:nvPr/>
            </p:nvSpPr>
            <p:spPr>
              <a:xfrm>
                <a:off x="8134273" y="3067545"/>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4501DF4E-FE09-6267-F31D-7013C8800564}"/>
                  </a:ext>
                </a:extLst>
              </p:cNvPr>
              <p:cNvSpPr/>
              <p:nvPr/>
            </p:nvSpPr>
            <p:spPr>
              <a:xfrm>
                <a:off x="8134273" y="303644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grpSp>
            <p:nvGrpSpPr>
              <p:cNvPr id="58" name="グループ化 57">
                <a:extLst>
                  <a:ext uri="{FF2B5EF4-FFF2-40B4-BE49-F238E27FC236}">
                    <a16:creationId xmlns:a16="http://schemas.microsoft.com/office/drawing/2014/main" id="{D62F3F15-DE49-FFDE-563A-8B80FE63FF09}"/>
                  </a:ext>
                </a:extLst>
              </p:cNvPr>
              <p:cNvGrpSpPr/>
              <p:nvPr/>
            </p:nvGrpSpPr>
            <p:grpSpPr>
              <a:xfrm>
                <a:off x="8235281" y="3127546"/>
                <a:ext cx="154587" cy="154587"/>
                <a:chOff x="4391025" y="304800"/>
                <a:chExt cx="914400" cy="914400"/>
              </a:xfrm>
            </p:grpSpPr>
            <p:sp>
              <p:nvSpPr>
                <p:cNvPr id="62" name="楕円 61">
                  <a:extLst>
                    <a:ext uri="{FF2B5EF4-FFF2-40B4-BE49-F238E27FC236}">
                      <a16:creationId xmlns:a16="http://schemas.microsoft.com/office/drawing/2014/main" id="{22639C55-55E9-4C17-408B-ECE3578B260A}"/>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453C78BC-CDF7-159D-285A-56B06619FD21}"/>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lumMod val="50000"/>
                  </a:schemeClr>
                </a:solidFill>
                <a:ln w="9525" cap="flat">
                  <a:noFill/>
                  <a:prstDash val="solid"/>
                  <a:miter/>
                </a:ln>
              </p:spPr>
              <p:txBody>
                <a:bodyPr rtlCol="0" anchor="ctr"/>
                <a:lstStyle/>
                <a:p>
                  <a:endParaRPr lang="ja-JP" altLang="en-US"/>
                </a:p>
              </p:txBody>
            </p:sp>
          </p:grpSp>
          <p:grpSp>
            <p:nvGrpSpPr>
              <p:cNvPr id="59" name="グループ化 58">
                <a:extLst>
                  <a:ext uri="{FF2B5EF4-FFF2-40B4-BE49-F238E27FC236}">
                    <a16:creationId xmlns:a16="http://schemas.microsoft.com/office/drawing/2014/main" id="{B23A2AF2-5657-7A0A-C4CD-360F80C19CF0}"/>
                  </a:ext>
                </a:extLst>
              </p:cNvPr>
              <p:cNvGrpSpPr/>
              <p:nvPr/>
            </p:nvGrpSpPr>
            <p:grpSpPr>
              <a:xfrm>
                <a:off x="7925353" y="3135764"/>
                <a:ext cx="154587" cy="154587"/>
                <a:chOff x="4391025" y="304800"/>
                <a:chExt cx="914400" cy="914400"/>
              </a:xfrm>
            </p:grpSpPr>
            <p:sp>
              <p:nvSpPr>
                <p:cNvPr id="60" name="楕円 59">
                  <a:extLst>
                    <a:ext uri="{FF2B5EF4-FFF2-40B4-BE49-F238E27FC236}">
                      <a16:creationId xmlns:a16="http://schemas.microsoft.com/office/drawing/2014/main" id="{79C81200-BBFD-477E-B6C8-51948AF35246}"/>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177F0946-5ED5-62EC-F373-8D50C6BCF981}"/>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lumMod val="50000"/>
                  </a:schemeClr>
                </a:solidFill>
                <a:ln w="9525" cap="flat">
                  <a:noFill/>
                  <a:prstDash val="solid"/>
                  <a:miter/>
                </a:ln>
              </p:spPr>
              <p:txBody>
                <a:bodyPr rtlCol="0" anchor="ctr"/>
                <a:lstStyle/>
                <a:p>
                  <a:endParaRPr lang="ja-JP" altLang="en-US"/>
                </a:p>
              </p:txBody>
            </p:sp>
          </p:grpSp>
        </p:grpSp>
        <p:grpSp>
          <p:nvGrpSpPr>
            <p:cNvPr id="37" name="グループ化 36">
              <a:extLst>
                <a:ext uri="{FF2B5EF4-FFF2-40B4-BE49-F238E27FC236}">
                  <a16:creationId xmlns:a16="http://schemas.microsoft.com/office/drawing/2014/main" id="{46D9C397-581D-ECDC-27FC-A0076DD5306E}"/>
                </a:ext>
              </a:extLst>
            </p:cNvPr>
            <p:cNvGrpSpPr/>
            <p:nvPr/>
          </p:nvGrpSpPr>
          <p:grpSpPr>
            <a:xfrm>
              <a:off x="6118927" y="2461823"/>
              <a:ext cx="622955" cy="905899"/>
              <a:chOff x="6166552" y="2425149"/>
              <a:chExt cx="622955" cy="905899"/>
            </a:xfrm>
          </p:grpSpPr>
          <p:grpSp>
            <p:nvGrpSpPr>
              <p:cNvPr id="38" name="グループ化 37">
                <a:extLst>
                  <a:ext uri="{FF2B5EF4-FFF2-40B4-BE49-F238E27FC236}">
                    <a16:creationId xmlns:a16="http://schemas.microsoft.com/office/drawing/2014/main" id="{A205A036-AFA2-E3B8-D33E-5F5940AE3F65}"/>
                  </a:ext>
                </a:extLst>
              </p:cNvPr>
              <p:cNvGrpSpPr/>
              <p:nvPr/>
            </p:nvGrpSpPr>
            <p:grpSpPr>
              <a:xfrm>
                <a:off x="6166552" y="2425149"/>
                <a:ext cx="471488" cy="819150"/>
                <a:chOff x="5073650" y="2185988"/>
                <a:chExt cx="471488" cy="819150"/>
              </a:xfrm>
            </p:grpSpPr>
            <p:sp>
              <p:nvSpPr>
                <p:cNvPr id="40" name="AutoShape 3">
                  <a:extLst>
                    <a:ext uri="{FF2B5EF4-FFF2-40B4-BE49-F238E27FC236}">
                      <a16:creationId xmlns:a16="http://schemas.microsoft.com/office/drawing/2014/main" id="{72B002BB-003D-6C55-A7D2-2FD24D76FB4F}"/>
                    </a:ext>
                  </a:extLst>
                </p:cNvPr>
                <p:cNvSpPr>
                  <a:spLocks noChangeAspect="1" noChangeArrowheads="1" noTextEdit="1"/>
                </p:cNvSpPr>
                <p:nvPr/>
              </p:nvSpPr>
              <p:spPr bwMode="auto">
                <a:xfrm>
                  <a:off x="5073650" y="2185988"/>
                  <a:ext cx="471488" cy="819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5">
                  <a:extLst>
                    <a:ext uri="{FF2B5EF4-FFF2-40B4-BE49-F238E27FC236}">
                      <a16:creationId xmlns:a16="http://schemas.microsoft.com/office/drawing/2014/main" id="{B3092522-E7EB-53F0-FB07-22EA3723BE40}"/>
                    </a:ext>
                  </a:extLst>
                </p:cNvPr>
                <p:cNvSpPr>
                  <a:spLocks/>
                </p:cNvSpPr>
                <p:nvPr/>
              </p:nvSpPr>
              <p:spPr bwMode="auto">
                <a:xfrm>
                  <a:off x="5073650" y="2185988"/>
                  <a:ext cx="471488" cy="819150"/>
                </a:xfrm>
                <a:custGeom>
                  <a:avLst/>
                  <a:gdLst>
                    <a:gd name="T0" fmla="*/ 0 w 8048"/>
                    <a:gd name="T1" fmla="*/ 368 h 13968"/>
                    <a:gd name="T2" fmla="*/ 368 w 8048"/>
                    <a:gd name="T3" fmla="*/ 0 h 13968"/>
                    <a:gd name="T4" fmla="*/ 7681 w 8048"/>
                    <a:gd name="T5" fmla="*/ 0 h 13968"/>
                    <a:gd name="T6" fmla="*/ 8048 w 8048"/>
                    <a:gd name="T7" fmla="*/ 368 h 13968"/>
                    <a:gd name="T8" fmla="*/ 8048 w 8048"/>
                    <a:gd name="T9" fmla="*/ 13601 h 13968"/>
                    <a:gd name="T10" fmla="*/ 7681 w 8048"/>
                    <a:gd name="T11" fmla="*/ 13968 h 13968"/>
                    <a:gd name="T12" fmla="*/ 368 w 8048"/>
                    <a:gd name="T13" fmla="*/ 13968 h 13968"/>
                    <a:gd name="T14" fmla="*/ 0 w 8048"/>
                    <a:gd name="T15" fmla="*/ 13601 h 13968"/>
                    <a:gd name="T16" fmla="*/ 0 w 8048"/>
                    <a:gd name="T17" fmla="*/ 368 h 1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8" h="13968">
                      <a:moveTo>
                        <a:pt x="0" y="368"/>
                      </a:moveTo>
                      <a:cubicBezTo>
                        <a:pt x="0" y="165"/>
                        <a:pt x="165" y="0"/>
                        <a:pt x="368" y="0"/>
                      </a:cubicBezTo>
                      <a:lnTo>
                        <a:pt x="7681" y="0"/>
                      </a:lnTo>
                      <a:cubicBezTo>
                        <a:pt x="7884" y="0"/>
                        <a:pt x="8048" y="165"/>
                        <a:pt x="8048" y="368"/>
                      </a:cubicBezTo>
                      <a:lnTo>
                        <a:pt x="8048" y="13601"/>
                      </a:lnTo>
                      <a:cubicBezTo>
                        <a:pt x="8048" y="13804"/>
                        <a:pt x="7884" y="13968"/>
                        <a:pt x="7681" y="13968"/>
                      </a:cubicBezTo>
                      <a:lnTo>
                        <a:pt x="368" y="13968"/>
                      </a:lnTo>
                      <a:cubicBezTo>
                        <a:pt x="165" y="13968"/>
                        <a:pt x="0" y="13804"/>
                        <a:pt x="0" y="13601"/>
                      </a:cubicBezTo>
                      <a:lnTo>
                        <a:pt x="0" y="368"/>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Rectangle 6">
                  <a:extLst>
                    <a:ext uri="{FF2B5EF4-FFF2-40B4-BE49-F238E27FC236}">
                      <a16:creationId xmlns:a16="http://schemas.microsoft.com/office/drawing/2014/main" id="{E7BBECBB-5B9E-FB23-7303-3CB02CE1AF54}"/>
                    </a:ext>
                  </a:extLst>
                </p:cNvPr>
                <p:cNvSpPr>
                  <a:spLocks noChangeArrowheads="1"/>
                </p:cNvSpPr>
                <p:nvPr/>
              </p:nvSpPr>
              <p:spPr bwMode="auto">
                <a:xfrm>
                  <a:off x="5113338" y="2222501"/>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Oval 7">
                  <a:extLst>
                    <a:ext uri="{FF2B5EF4-FFF2-40B4-BE49-F238E27FC236}">
                      <a16:creationId xmlns:a16="http://schemas.microsoft.com/office/drawing/2014/main" id="{F182C8B0-5528-64A6-49DD-7BA44A7B9DEE}"/>
                    </a:ext>
                  </a:extLst>
                </p:cNvPr>
                <p:cNvSpPr>
                  <a:spLocks noChangeArrowheads="1"/>
                </p:cNvSpPr>
                <p:nvPr/>
              </p:nvSpPr>
              <p:spPr bwMode="auto">
                <a:xfrm>
                  <a:off x="5402263" y="2274888"/>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Rectangle 8">
                  <a:extLst>
                    <a:ext uri="{FF2B5EF4-FFF2-40B4-BE49-F238E27FC236}">
                      <a16:creationId xmlns:a16="http://schemas.microsoft.com/office/drawing/2014/main" id="{68451A45-EF38-0D92-A67A-9AF4E676488F}"/>
                    </a:ext>
                  </a:extLst>
                </p:cNvPr>
                <p:cNvSpPr>
                  <a:spLocks noChangeArrowheads="1"/>
                </p:cNvSpPr>
                <p:nvPr/>
              </p:nvSpPr>
              <p:spPr bwMode="auto">
                <a:xfrm>
                  <a:off x="5113338" y="2417763"/>
                  <a:ext cx="392113" cy="160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Oval 9">
                  <a:extLst>
                    <a:ext uri="{FF2B5EF4-FFF2-40B4-BE49-F238E27FC236}">
                      <a16:creationId xmlns:a16="http://schemas.microsoft.com/office/drawing/2014/main" id="{31518EA4-058C-6481-4BAA-55D89852165C}"/>
                    </a:ext>
                  </a:extLst>
                </p:cNvPr>
                <p:cNvSpPr>
                  <a:spLocks noChangeArrowheads="1"/>
                </p:cNvSpPr>
                <p:nvPr/>
              </p:nvSpPr>
              <p:spPr bwMode="auto">
                <a:xfrm>
                  <a:off x="5402263" y="2468563"/>
                  <a:ext cx="55563" cy="57150"/>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Rectangle 10">
                  <a:extLst>
                    <a:ext uri="{FF2B5EF4-FFF2-40B4-BE49-F238E27FC236}">
                      <a16:creationId xmlns:a16="http://schemas.microsoft.com/office/drawing/2014/main" id="{002B1B82-2C7C-7C80-DCEF-85151BA30F88}"/>
                    </a:ext>
                  </a:extLst>
                </p:cNvPr>
                <p:cNvSpPr>
                  <a:spLocks noChangeArrowheads="1"/>
                </p:cNvSpPr>
                <p:nvPr/>
              </p:nvSpPr>
              <p:spPr bwMode="auto">
                <a:xfrm>
                  <a:off x="5113338" y="2611438"/>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Oval 11">
                  <a:extLst>
                    <a:ext uri="{FF2B5EF4-FFF2-40B4-BE49-F238E27FC236}">
                      <a16:creationId xmlns:a16="http://schemas.microsoft.com/office/drawing/2014/main" id="{2CC0F810-4DD0-4682-6ABF-33708C61C76B}"/>
                    </a:ext>
                  </a:extLst>
                </p:cNvPr>
                <p:cNvSpPr>
                  <a:spLocks noChangeArrowheads="1"/>
                </p:cNvSpPr>
                <p:nvPr/>
              </p:nvSpPr>
              <p:spPr bwMode="auto">
                <a:xfrm>
                  <a:off x="5402263" y="2663826"/>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39" name="図 38" descr="アイコン&#10;&#10;AI によって生成されたコンテンツは間違っている可能性があります。">
                <a:extLst>
                  <a:ext uri="{FF2B5EF4-FFF2-40B4-BE49-F238E27FC236}">
                    <a16:creationId xmlns:a16="http://schemas.microsoft.com/office/drawing/2014/main" id="{3A086D24-AAFF-5486-4F69-D9902660D2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22213" y="2863754"/>
                <a:ext cx="467294" cy="467294"/>
              </a:xfrm>
              <a:prstGeom prst="rect">
                <a:avLst/>
              </a:prstGeom>
            </p:spPr>
          </p:pic>
        </p:grpSp>
      </p:grpSp>
      <p:sp>
        <p:nvSpPr>
          <p:cNvPr id="64" name="テキスト ボックス 63">
            <a:extLst>
              <a:ext uri="{FF2B5EF4-FFF2-40B4-BE49-F238E27FC236}">
                <a16:creationId xmlns:a16="http://schemas.microsoft.com/office/drawing/2014/main" id="{698A12FA-3410-691C-AF22-B40BF50786BE}"/>
              </a:ext>
            </a:extLst>
          </p:cNvPr>
          <p:cNvSpPr txBox="1"/>
          <p:nvPr/>
        </p:nvSpPr>
        <p:spPr>
          <a:xfrm>
            <a:off x="5455597" y="6033359"/>
            <a:ext cx="806631" cy="261610"/>
          </a:xfrm>
          <a:prstGeom prst="rect">
            <a:avLst/>
          </a:prstGeom>
          <a:noFill/>
        </p:spPr>
        <p:txBody>
          <a:bodyPr wrap="none" rtlCol="0">
            <a:spAutoFit/>
          </a:bodyPr>
          <a:lstStyle/>
          <a:p>
            <a:pPr algn="ctr"/>
            <a:r>
              <a:rPr kumimoji="1" lang="ja-JP" altLang="en-US" sz="1100" b="1" dirty="0"/>
              <a:t>受信者</a:t>
            </a:r>
            <a:r>
              <a:rPr kumimoji="1" lang="en-US" altLang="ja-JP" sz="1100" b="1" dirty="0"/>
              <a:t>PC</a:t>
            </a:r>
          </a:p>
        </p:txBody>
      </p:sp>
      <p:grpSp>
        <p:nvGrpSpPr>
          <p:cNvPr id="67" name="グループ化 66">
            <a:extLst>
              <a:ext uri="{FF2B5EF4-FFF2-40B4-BE49-F238E27FC236}">
                <a16:creationId xmlns:a16="http://schemas.microsoft.com/office/drawing/2014/main" id="{3906F6EE-91FF-12FA-F81A-AF88978763DB}"/>
              </a:ext>
            </a:extLst>
          </p:cNvPr>
          <p:cNvGrpSpPr/>
          <p:nvPr/>
        </p:nvGrpSpPr>
        <p:grpSpPr>
          <a:xfrm>
            <a:off x="2892888" y="5119332"/>
            <a:ext cx="471488" cy="819150"/>
            <a:chOff x="5073650" y="2185988"/>
            <a:chExt cx="471488" cy="819150"/>
          </a:xfrm>
        </p:grpSpPr>
        <p:sp>
          <p:nvSpPr>
            <p:cNvPr id="68" name="AutoShape 3">
              <a:extLst>
                <a:ext uri="{FF2B5EF4-FFF2-40B4-BE49-F238E27FC236}">
                  <a16:creationId xmlns:a16="http://schemas.microsoft.com/office/drawing/2014/main" id="{FD69FD0C-B029-4E89-1692-10213C0D3588}"/>
                </a:ext>
              </a:extLst>
            </p:cNvPr>
            <p:cNvSpPr>
              <a:spLocks noChangeAspect="1" noChangeArrowheads="1" noTextEdit="1"/>
            </p:cNvSpPr>
            <p:nvPr/>
          </p:nvSpPr>
          <p:spPr bwMode="auto">
            <a:xfrm>
              <a:off x="5073650" y="2185988"/>
              <a:ext cx="471488" cy="819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
              <a:extLst>
                <a:ext uri="{FF2B5EF4-FFF2-40B4-BE49-F238E27FC236}">
                  <a16:creationId xmlns:a16="http://schemas.microsoft.com/office/drawing/2014/main" id="{F76CC4D5-692A-BC02-3681-8455B0557F78}"/>
                </a:ext>
              </a:extLst>
            </p:cNvPr>
            <p:cNvSpPr>
              <a:spLocks/>
            </p:cNvSpPr>
            <p:nvPr/>
          </p:nvSpPr>
          <p:spPr bwMode="auto">
            <a:xfrm>
              <a:off x="5073650" y="2185988"/>
              <a:ext cx="471488" cy="819150"/>
            </a:xfrm>
            <a:custGeom>
              <a:avLst/>
              <a:gdLst>
                <a:gd name="T0" fmla="*/ 0 w 8048"/>
                <a:gd name="T1" fmla="*/ 368 h 13968"/>
                <a:gd name="T2" fmla="*/ 368 w 8048"/>
                <a:gd name="T3" fmla="*/ 0 h 13968"/>
                <a:gd name="T4" fmla="*/ 7681 w 8048"/>
                <a:gd name="T5" fmla="*/ 0 h 13968"/>
                <a:gd name="T6" fmla="*/ 8048 w 8048"/>
                <a:gd name="T7" fmla="*/ 368 h 13968"/>
                <a:gd name="T8" fmla="*/ 8048 w 8048"/>
                <a:gd name="T9" fmla="*/ 13601 h 13968"/>
                <a:gd name="T10" fmla="*/ 7681 w 8048"/>
                <a:gd name="T11" fmla="*/ 13968 h 13968"/>
                <a:gd name="T12" fmla="*/ 368 w 8048"/>
                <a:gd name="T13" fmla="*/ 13968 h 13968"/>
                <a:gd name="T14" fmla="*/ 0 w 8048"/>
                <a:gd name="T15" fmla="*/ 13601 h 13968"/>
                <a:gd name="T16" fmla="*/ 0 w 8048"/>
                <a:gd name="T17" fmla="*/ 368 h 1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8" h="13968">
                  <a:moveTo>
                    <a:pt x="0" y="368"/>
                  </a:moveTo>
                  <a:cubicBezTo>
                    <a:pt x="0" y="165"/>
                    <a:pt x="165" y="0"/>
                    <a:pt x="368" y="0"/>
                  </a:cubicBezTo>
                  <a:lnTo>
                    <a:pt x="7681" y="0"/>
                  </a:lnTo>
                  <a:cubicBezTo>
                    <a:pt x="7884" y="0"/>
                    <a:pt x="8048" y="165"/>
                    <a:pt x="8048" y="368"/>
                  </a:cubicBezTo>
                  <a:lnTo>
                    <a:pt x="8048" y="13601"/>
                  </a:lnTo>
                  <a:cubicBezTo>
                    <a:pt x="8048" y="13804"/>
                    <a:pt x="7884" y="13968"/>
                    <a:pt x="7681" y="13968"/>
                  </a:cubicBezTo>
                  <a:lnTo>
                    <a:pt x="368" y="13968"/>
                  </a:lnTo>
                  <a:cubicBezTo>
                    <a:pt x="165" y="13968"/>
                    <a:pt x="0" y="13804"/>
                    <a:pt x="0" y="13601"/>
                  </a:cubicBezTo>
                  <a:lnTo>
                    <a:pt x="0" y="368"/>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Rectangle 6">
              <a:extLst>
                <a:ext uri="{FF2B5EF4-FFF2-40B4-BE49-F238E27FC236}">
                  <a16:creationId xmlns:a16="http://schemas.microsoft.com/office/drawing/2014/main" id="{1E284DC7-1FBD-AD72-08C5-9091FADFE816}"/>
                </a:ext>
              </a:extLst>
            </p:cNvPr>
            <p:cNvSpPr>
              <a:spLocks noChangeArrowheads="1"/>
            </p:cNvSpPr>
            <p:nvPr/>
          </p:nvSpPr>
          <p:spPr bwMode="auto">
            <a:xfrm>
              <a:off x="5113338" y="2222501"/>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Oval 7">
              <a:extLst>
                <a:ext uri="{FF2B5EF4-FFF2-40B4-BE49-F238E27FC236}">
                  <a16:creationId xmlns:a16="http://schemas.microsoft.com/office/drawing/2014/main" id="{0026AD7C-C7CC-A45F-F615-6352D9589D21}"/>
                </a:ext>
              </a:extLst>
            </p:cNvPr>
            <p:cNvSpPr>
              <a:spLocks noChangeArrowheads="1"/>
            </p:cNvSpPr>
            <p:nvPr/>
          </p:nvSpPr>
          <p:spPr bwMode="auto">
            <a:xfrm>
              <a:off x="5402263" y="2274888"/>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Rectangle 8">
              <a:extLst>
                <a:ext uri="{FF2B5EF4-FFF2-40B4-BE49-F238E27FC236}">
                  <a16:creationId xmlns:a16="http://schemas.microsoft.com/office/drawing/2014/main" id="{75722026-350F-46F6-593D-71E61A17F691}"/>
                </a:ext>
              </a:extLst>
            </p:cNvPr>
            <p:cNvSpPr>
              <a:spLocks noChangeArrowheads="1"/>
            </p:cNvSpPr>
            <p:nvPr/>
          </p:nvSpPr>
          <p:spPr bwMode="auto">
            <a:xfrm>
              <a:off x="5113338" y="2417763"/>
              <a:ext cx="392113" cy="160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Oval 9">
              <a:extLst>
                <a:ext uri="{FF2B5EF4-FFF2-40B4-BE49-F238E27FC236}">
                  <a16:creationId xmlns:a16="http://schemas.microsoft.com/office/drawing/2014/main" id="{D0835B2F-7143-D7E4-86F2-8D3BF2D92452}"/>
                </a:ext>
              </a:extLst>
            </p:cNvPr>
            <p:cNvSpPr>
              <a:spLocks noChangeArrowheads="1"/>
            </p:cNvSpPr>
            <p:nvPr/>
          </p:nvSpPr>
          <p:spPr bwMode="auto">
            <a:xfrm>
              <a:off x="5402263" y="2468563"/>
              <a:ext cx="55563" cy="57150"/>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Rectangle 10">
              <a:extLst>
                <a:ext uri="{FF2B5EF4-FFF2-40B4-BE49-F238E27FC236}">
                  <a16:creationId xmlns:a16="http://schemas.microsoft.com/office/drawing/2014/main" id="{D2CA2267-E642-5F16-6A72-54BB184F6567}"/>
                </a:ext>
              </a:extLst>
            </p:cNvPr>
            <p:cNvSpPr>
              <a:spLocks noChangeArrowheads="1"/>
            </p:cNvSpPr>
            <p:nvPr/>
          </p:nvSpPr>
          <p:spPr bwMode="auto">
            <a:xfrm>
              <a:off x="5113338" y="2611438"/>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Oval 11">
              <a:extLst>
                <a:ext uri="{FF2B5EF4-FFF2-40B4-BE49-F238E27FC236}">
                  <a16:creationId xmlns:a16="http://schemas.microsoft.com/office/drawing/2014/main" id="{4250139E-B565-40DD-77E9-30AB1B7FFDF6}"/>
                </a:ext>
              </a:extLst>
            </p:cNvPr>
            <p:cNvSpPr>
              <a:spLocks noChangeArrowheads="1"/>
            </p:cNvSpPr>
            <p:nvPr/>
          </p:nvSpPr>
          <p:spPr bwMode="auto">
            <a:xfrm>
              <a:off x="5402263" y="2663826"/>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4" name="四角形: 角を丸くする 93">
            <a:extLst>
              <a:ext uri="{FF2B5EF4-FFF2-40B4-BE49-F238E27FC236}">
                <a16:creationId xmlns:a16="http://schemas.microsoft.com/office/drawing/2014/main" id="{FB9698F8-5518-F64F-0535-0549330F999D}"/>
              </a:ext>
            </a:extLst>
          </p:cNvPr>
          <p:cNvSpPr/>
          <p:nvPr/>
        </p:nvSpPr>
        <p:spPr>
          <a:xfrm>
            <a:off x="3189691" y="5562245"/>
            <a:ext cx="471488" cy="471488"/>
          </a:xfrm>
          <a:prstGeom prst="round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75E6D872-EA6D-3005-031C-36D45A7EAFEB}"/>
              </a:ext>
            </a:extLst>
          </p:cNvPr>
          <p:cNvSpPr txBox="1"/>
          <p:nvPr/>
        </p:nvSpPr>
        <p:spPr>
          <a:xfrm>
            <a:off x="1293644" y="6033359"/>
            <a:ext cx="806631" cy="261610"/>
          </a:xfrm>
          <a:prstGeom prst="rect">
            <a:avLst/>
          </a:prstGeom>
          <a:noFill/>
        </p:spPr>
        <p:txBody>
          <a:bodyPr wrap="none" rtlCol="0">
            <a:spAutoFit/>
          </a:bodyPr>
          <a:lstStyle/>
          <a:p>
            <a:pPr algn="ctr"/>
            <a:r>
              <a:rPr kumimoji="1" lang="ja-JP" altLang="en-US" sz="1100" b="1" dirty="0"/>
              <a:t>送信者</a:t>
            </a:r>
            <a:r>
              <a:rPr kumimoji="1" lang="en-US" altLang="ja-JP" sz="1100" b="1" dirty="0"/>
              <a:t>PC</a:t>
            </a:r>
          </a:p>
        </p:txBody>
      </p:sp>
      <p:pic>
        <p:nvPicPr>
          <p:cNvPr id="108" name="Picture 5">
            <a:extLst>
              <a:ext uri="{FF2B5EF4-FFF2-40B4-BE49-F238E27FC236}">
                <a16:creationId xmlns:a16="http://schemas.microsoft.com/office/drawing/2014/main" id="{6398705B-AA50-2442-8396-4F46D8256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293644" y="5452362"/>
            <a:ext cx="799063" cy="54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テキスト ボックス 108">
            <a:extLst>
              <a:ext uri="{FF2B5EF4-FFF2-40B4-BE49-F238E27FC236}">
                <a16:creationId xmlns:a16="http://schemas.microsoft.com/office/drawing/2014/main" id="{A7E1588D-94D9-0B28-0D06-1F69C35339C2}"/>
              </a:ext>
            </a:extLst>
          </p:cNvPr>
          <p:cNvSpPr txBox="1"/>
          <p:nvPr/>
        </p:nvSpPr>
        <p:spPr bwMode="gray">
          <a:xfrm>
            <a:off x="2080873" y="3358388"/>
            <a:ext cx="710451" cy="369332"/>
          </a:xfrm>
          <a:prstGeom prst="rect">
            <a:avLst/>
          </a:prstGeom>
          <a:noFill/>
        </p:spPr>
        <p:txBody>
          <a:bodyPr wrap="none" rtlCol="0">
            <a:spAutoFit/>
          </a:bodyPr>
          <a:lstStyle/>
          <a:p>
            <a:pPr algn="ctr"/>
            <a:r>
              <a:rPr lang="en-US" altLang="ja-JP" sz="900" b="1" dirty="0">
                <a:solidFill>
                  <a:srgbClr val="3750A0"/>
                </a:solidFill>
              </a:rPr>
              <a:t>HTTPS</a:t>
            </a:r>
          </a:p>
          <a:p>
            <a:pPr algn="ctr"/>
            <a:r>
              <a:rPr lang="en-US" altLang="ja-JP" sz="900" b="1" dirty="0">
                <a:solidFill>
                  <a:srgbClr val="3750A0"/>
                </a:solidFill>
              </a:rPr>
              <a:t>(443/tcp)</a:t>
            </a:r>
            <a:endParaRPr kumimoji="1" lang="en-US" altLang="ja-JP" sz="900" b="1" dirty="0">
              <a:solidFill>
                <a:srgbClr val="3750A0"/>
              </a:solidFill>
            </a:endParaRPr>
          </a:p>
        </p:txBody>
      </p:sp>
      <p:sp>
        <p:nvSpPr>
          <p:cNvPr id="110" name="テキスト ボックス 109">
            <a:extLst>
              <a:ext uri="{FF2B5EF4-FFF2-40B4-BE49-F238E27FC236}">
                <a16:creationId xmlns:a16="http://schemas.microsoft.com/office/drawing/2014/main" id="{A9F7C673-6015-E27C-AD46-4A3DE1A51D2A}"/>
              </a:ext>
            </a:extLst>
          </p:cNvPr>
          <p:cNvSpPr txBox="1"/>
          <p:nvPr/>
        </p:nvSpPr>
        <p:spPr bwMode="gray">
          <a:xfrm>
            <a:off x="3239337" y="3460840"/>
            <a:ext cx="710451" cy="369332"/>
          </a:xfrm>
          <a:prstGeom prst="rect">
            <a:avLst/>
          </a:prstGeom>
          <a:noFill/>
        </p:spPr>
        <p:txBody>
          <a:bodyPr wrap="none" rtlCol="0">
            <a:spAutoFit/>
          </a:bodyPr>
          <a:lstStyle/>
          <a:p>
            <a:pPr algn="ctr"/>
            <a:r>
              <a:rPr lang="en-US" altLang="ja-JP" sz="900" b="1" dirty="0">
                <a:solidFill>
                  <a:srgbClr val="0093BD"/>
                </a:solidFill>
              </a:rPr>
              <a:t>HTTPS</a:t>
            </a:r>
          </a:p>
          <a:p>
            <a:pPr algn="ctr"/>
            <a:r>
              <a:rPr lang="en-US" altLang="ja-JP" sz="900" b="1" dirty="0">
                <a:solidFill>
                  <a:srgbClr val="0093BD"/>
                </a:solidFill>
              </a:rPr>
              <a:t>(443/tcp)</a:t>
            </a:r>
            <a:endParaRPr kumimoji="1" lang="en-US" altLang="ja-JP" sz="900" b="1" dirty="0">
              <a:solidFill>
                <a:srgbClr val="0093BD"/>
              </a:solidFill>
            </a:endParaRPr>
          </a:p>
        </p:txBody>
      </p:sp>
      <p:cxnSp>
        <p:nvCxnSpPr>
          <p:cNvPr id="111" name="直線矢印コネクタ 110">
            <a:extLst>
              <a:ext uri="{FF2B5EF4-FFF2-40B4-BE49-F238E27FC236}">
                <a16:creationId xmlns:a16="http://schemas.microsoft.com/office/drawing/2014/main" id="{AA9A992F-AF76-12F1-32B3-5FAD34D9B5C7}"/>
              </a:ext>
            </a:extLst>
          </p:cNvPr>
          <p:cNvCxnSpPr>
            <a:cxnSpLocks/>
          </p:cNvCxnSpPr>
          <p:nvPr/>
        </p:nvCxnSpPr>
        <p:spPr bwMode="gray">
          <a:xfrm flipV="1">
            <a:off x="5945479" y="2942385"/>
            <a:ext cx="0" cy="2444315"/>
          </a:xfrm>
          <a:prstGeom prst="straightConnector1">
            <a:avLst/>
          </a:prstGeom>
          <a:noFill/>
          <a:ln w="57150">
            <a:solidFill>
              <a:srgbClr val="EEB517"/>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2" name="テキスト ボックス 111">
            <a:extLst>
              <a:ext uri="{FF2B5EF4-FFF2-40B4-BE49-F238E27FC236}">
                <a16:creationId xmlns:a16="http://schemas.microsoft.com/office/drawing/2014/main" id="{F7EB3F65-EFE8-F715-17E0-CB8251A496DB}"/>
              </a:ext>
            </a:extLst>
          </p:cNvPr>
          <p:cNvSpPr txBox="1"/>
          <p:nvPr/>
        </p:nvSpPr>
        <p:spPr bwMode="gray">
          <a:xfrm>
            <a:off x="4973782" y="4463325"/>
            <a:ext cx="710451" cy="369332"/>
          </a:xfrm>
          <a:prstGeom prst="rect">
            <a:avLst/>
          </a:prstGeom>
          <a:noFill/>
        </p:spPr>
        <p:txBody>
          <a:bodyPr wrap="none" rtlCol="0">
            <a:spAutoFit/>
          </a:bodyPr>
          <a:lstStyle/>
          <a:p>
            <a:pPr algn="ctr"/>
            <a:r>
              <a:rPr lang="en-US" altLang="ja-JP" sz="900" b="1" dirty="0">
                <a:solidFill>
                  <a:srgbClr val="EEB517"/>
                </a:solidFill>
              </a:rPr>
              <a:t>HTTPS</a:t>
            </a:r>
          </a:p>
          <a:p>
            <a:pPr algn="ctr"/>
            <a:r>
              <a:rPr lang="en-US" altLang="ja-JP" sz="900" b="1" dirty="0">
                <a:solidFill>
                  <a:srgbClr val="EEB517"/>
                </a:solidFill>
              </a:rPr>
              <a:t>(443/tcp)</a:t>
            </a:r>
            <a:endParaRPr kumimoji="1" lang="en-US" altLang="ja-JP" sz="900" b="1" dirty="0">
              <a:solidFill>
                <a:srgbClr val="EEB517"/>
              </a:solidFill>
            </a:endParaRPr>
          </a:p>
        </p:txBody>
      </p:sp>
      <p:sp>
        <p:nvSpPr>
          <p:cNvPr id="113" name="テキスト ボックス 112">
            <a:extLst>
              <a:ext uri="{FF2B5EF4-FFF2-40B4-BE49-F238E27FC236}">
                <a16:creationId xmlns:a16="http://schemas.microsoft.com/office/drawing/2014/main" id="{148D00B0-602F-CA55-6318-2FC31C24911E}"/>
              </a:ext>
            </a:extLst>
          </p:cNvPr>
          <p:cNvSpPr txBox="1"/>
          <p:nvPr/>
        </p:nvSpPr>
        <p:spPr bwMode="gray">
          <a:xfrm>
            <a:off x="5924827" y="4463325"/>
            <a:ext cx="710451" cy="369332"/>
          </a:xfrm>
          <a:prstGeom prst="rect">
            <a:avLst/>
          </a:prstGeom>
          <a:noFill/>
        </p:spPr>
        <p:txBody>
          <a:bodyPr wrap="none" rtlCol="0">
            <a:spAutoFit/>
          </a:bodyPr>
          <a:lstStyle/>
          <a:p>
            <a:pPr algn="ctr"/>
            <a:r>
              <a:rPr lang="en-US" altLang="ja-JP" sz="900" b="1" dirty="0">
                <a:solidFill>
                  <a:srgbClr val="EEB517"/>
                </a:solidFill>
              </a:rPr>
              <a:t>HTTPS</a:t>
            </a:r>
          </a:p>
          <a:p>
            <a:pPr algn="ctr"/>
            <a:r>
              <a:rPr lang="en-US" altLang="ja-JP" sz="900" b="1" dirty="0">
                <a:solidFill>
                  <a:srgbClr val="EEB517"/>
                </a:solidFill>
              </a:rPr>
              <a:t>(443/tcp)</a:t>
            </a:r>
            <a:endParaRPr kumimoji="1" lang="en-US" altLang="ja-JP" sz="900" b="1" dirty="0">
              <a:solidFill>
                <a:srgbClr val="EEB517"/>
              </a:solidFill>
            </a:endParaRPr>
          </a:p>
        </p:txBody>
      </p:sp>
      <p:sp>
        <p:nvSpPr>
          <p:cNvPr id="114" name="フリーフォーム: 図形 113">
            <a:extLst>
              <a:ext uri="{FF2B5EF4-FFF2-40B4-BE49-F238E27FC236}">
                <a16:creationId xmlns:a16="http://schemas.microsoft.com/office/drawing/2014/main" id="{0F284645-6E4C-DD48-93B0-1530491B513B}"/>
              </a:ext>
            </a:extLst>
          </p:cNvPr>
          <p:cNvSpPr/>
          <p:nvPr/>
        </p:nvSpPr>
        <p:spPr>
          <a:xfrm>
            <a:off x="4230932" y="2942385"/>
            <a:ext cx="1460954" cy="2441280"/>
          </a:xfrm>
          <a:custGeom>
            <a:avLst/>
            <a:gdLst>
              <a:gd name="connsiteX0" fmla="*/ 1756881 w 1756881"/>
              <a:gd name="connsiteY0" fmla="*/ 2373330 h 2373330"/>
              <a:gd name="connsiteX1" fmla="*/ 1756881 w 1756881"/>
              <a:gd name="connsiteY1" fmla="*/ 1448656 h 2373330"/>
              <a:gd name="connsiteX2" fmla="*/ 0 w 1756881"/>
              <a:gd name="connsiteY2" fmla="*/ 1448656 h 2373330"/>
              <a:gd name="connsiteX3" fmla="*/ 0 w 1756881"/>
              <a:gd name="connsiteY3" fmla="*/ 0 h 2373330"/>
            </a:gdLst>
            <a:ahLst/>
            <a:cxnLst>
              <a:cxn ang="0">
                <a:pos x="connsiteX0" y="connsiteY0"/>
              </a:cxn>
              <a:cxn ang="0">
                <a:pos x="connsiteX1" y="connsiteY1"/>
              </a:cxn>
              <a:cxn ang="0">
                <a:pos x="connsiteX2" y="connsiteY2"/>
              </a:cxn>
              <a:cxn ang="0">
                <a:pos x="connsiteX3" y="connsiteY3"/>
              </a:cxn>
            </a:cxnLst>
            <a:rect l="l" t="t" r="r" b="b"/>
            <a:pathLst>
              <a:path w="1756881" h="2373330">
                <a:moveTo>
                  <a:pt x="1756881" y="2373330"/>
                </a:moveTo>
                <a:lnTo>
                  <a:pt x="1756881" y="1448656"/>
                </a:lnTo>
                <a:lnTo>
                  <a:pt x="0" y="1448656"/>
                </a:lnTo>
                <a:lnTo>
                  <a:pt x="0" y="0"/>
                </a:lnTo>
              </a:path>
            </a:pathLst>
          </a:custGeom>
          <a:noFill/>
          <a:ln w="57150">
            <a:solidFill>
              <a:srgbClr val="EEB517"/>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B98688FE-5935-7090-DB13-40B5C345C627}"/>
              </a:ext>
            </a:extLst>
          </p:cNvPr>
          <p:cNvSpPr txBox="1"/>
          <p:nvPr/>
        </p:nvSpPr>
        <p:spPr bwMode="gray">
          <a:xfrm>
            <a:off x="668429" y="6544360"/>
            <a:ext cx="9127820" cy="654025"/>
          </a:xfrm>
          <a:prstGeom prst="rect">
            <a:avLst/>
          </a:prstGeom>
          <a:noFill/>
        </p:spPr>
        <p:txBody>
          <a:bodyPr wrap="none" rtlCol="0">
            <a:spAutoFit/>
          </a:bodyPr>
          <a:lstStyle/>
          <a:p>
            <a:pPr marL="171450" indent="-171450">
              <a:spcBef>
                <a:spcPts val="600"/>
              </a:spcBef>
              <a:buFont typeface="Yu Gothic Medium" panose="020B0500000000000000" pitchFamily="50" charset="-128"/>
              <a:buChar char="※"/>
            </a:pPr>
            <a:r>
              <a:rPr lang="ja-JP" altLang="en-US" sz="1050" dirty="0"/>
              <a:t>ファイル受信者からご利用の</a:t>
            </a:r>
            <a:r>
              <a:rPr lang="en-US" altLang="ja-JP" sz="1050" dirty="0"/>
              <a:t>desknet's NEO</a:t>
            </a:r>
            <a:r>
              <a:rPr lang="ja-JP" altLang="en-US" sz="1050" dirty="0"/>
              <a:t>環境に対してのアクセスは行われません。</a:t>
            </a:r>
            <a:endParaRPr lang="en-US" altLang="ja-JP" sz="1050" dirty="0"/>
          </a:p>
          <a:p>
            <a:pPr marL="171450" indent="-171450">
              <a:spcBef>
                <a:spcPts val="600"/>
              </a:spcBef>
              <a:buFont typeface="Yu Gothic Medium" panose="020B0500000000000000" pitchFamily="50" charset="-128"/>
              <a:buChar char="※"/>
            </a:pPr>
            <a:r>
              <a:rPr lang="ja-JP" altLang="en-US" sz="1050" dirty="0"/>
              <a:t>上記のほか、ご利用の</a:t>
            </a:r>
            <a:r>
              <a:rPr lang="en-US" altLang="ja-JP" sz="1050" dirty="0"/>
              <a:t>desknet's NEO</a:t>
            </a:r>
            <a:r>
              <a:rPr lang="ja-JP" altLang="en-US" sz="1050" dirty="0"/>
              <a:t>環境からメールを送信するための</a:t>
            </a:r>
            <a:r>
              <a:rPr lang="en-US" altLang="ja-JP" sz="1050" dirty="0"/>
              <a:t>SMTP</a:t>
            </a:r>
            <a:r>
              <a:rPr lang="ja-JP" altLang="en-US" sz="1050" dirty="0"/>
              <a:t>サーバーをご用意いただく必要があります。</a:t>
            </a:r>
            <a:br>
              <a:rPr lang="en-US" altLang="ja-JP" sz="1050" dirty="0"/>
            </a:br>
            <a:r>
              <a:rPr lang="ja-JP" altLang="en-US" sz="1050" dirty="0"/>
              <a:t>Microsoft 365およびGoogle </a:t>
            </a:r>
            <a:r>
              <a:rPr lang="en-US" altLang="ja-JP" sz="1050" dirty="0"/>
              <a:t>Workspace</a:t>
            </a:r>
            <a:r>
              <a:rPr lang="ja-JP" altLang="en-US" sz="1050" dirty="0"/>
              <a:t>の</a:t>
            </a:r>
            <a:r>
              <a:rPr lang="en-US" altLang="ja-JP" sz="1050" dirty="0"/>
              <a:t>SMTP</a:t>
            </a:r>
            <a:r>
              <a:rPr lang="ja-JP" altLang="en-US" sz="1050" dirty="0"/>
              <a:t>サーバーも利用可能です。（パッケージ版をご利用の場合、サーバーの</a:t>
            </a:r>
            <a:r>
              <a:rPr lang="en-US" altLang="ja-JP" sz="1050" dirty="0"/>
              <a:t>HTTPS</a:t>
            </a:r>
            <a:r>
              <a:rPr lang="ja-JP" altLang="en-US" sz="1050" dirty="0"/>
              <a:t>構成が必要）</a:t>
            </a:r>
            <a:endParaRPr lang="en-US" altLang="ja-JP" sz="1050" dirty="0"/>
          </a:p>
        </p:txBody>
      </p:sp>
      <p:sp>
        <p:nvSpPr>
          <p:cNvPr id="116" name="フリーフォーム: 図形 115">
            <a:extLst>
              <a:ext uri="{FF2B5EF4-FFF2-40B4-BE49-F238E27FC236}">
                <a16:creationId xmlns:a16="http://schemas.microsoft.com/office/drawing/2014/main" id="{79BC3D35-1990-2A2E-E843-4821861D14F7}"/>
              </a:ext>
            </a:extLst>
          </p:cNvPr>
          <p:cNvSpPr/>
          <p:nvPr/>
        </p:nvSpPr>
        <p:spPr>
          <a:xfrm>
            <a:off x="2095931" y="2918317"/>
            <a:ext cx="1582220" cy="2116027"/>
          </a:xfrm>
          <a:custGeom>
            <a:avLst/>
            <a:gdLst>
              <a:gd name="connsiteX0" fmla="*/ 1068512 w 1582220"/>
              <a:gd name="connsiteY0" fmla="*/ 2024009 h 2024009"/>
              <a:gd name="connsiteX1" fmla="*/ 1068512 w 1582220"/>
              <a:gd name="connsiteY1" fmla="*/ 1828800 h 2024009"/>
              <a:gd name="connsiteX2" fmla="*/ 0 w 1582220"/>
              <a:gd name="connsiteY2" fmla="*/ 1828800 h 2024009"/>
              <a:gd name="connsiteX3" fmla="*/ 0 w 1582220"/>
              <a:gd name="connsiteY3" fmla="*/ 369869 h 2024009"/>
              <a:gd name="connsiteX4" fmla="*/ 1582220 w 1582220"/>
              <a:gd name="connsiteY4" fmla="*/ 369869 h 2024009"/>
              <a:gd name="connsiteX5" fmla="*/ 1582220 w 1582220"/>
              <a:gd name="connsiteY5" fmla="*/ 0 h 20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2220" h="2024009">
                <a:moveTo>
                  <a:pt x="1068512" y="2024009"/>
                </a:moveTo>
                <a:lnTo>
                  <a:pt x="1068512" y="1828800"/>
                </a:lnTo>
                <a:lnTo>
                  <a:pt x="0" y="1828800"/>
                </a:lnTo>
                <a:lnTo>
                  <a:pt x="0" y="369869"/>
                </a:lnTo>
                <a:lnTo>
                  <a:pt x="1582220" y="369869"/>
                </a:lnTo>
                <a:lnTo>
                  <a:pt x="1582220" y="0"/>
                </a:lnTo>
              </a:path>
            </a:pathLst>
          </a:custGeom>
          <a:noFill/>
          <a:ln w="57150">
            <a:solidFill>
              <a:srgbClr val="3750A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B411CF86-BC5A-97B8-7A08-53B4FB34CD38}"/>
              </a:ext>
            </a:extLst>
          </p:cNvPr>
          <p:cNvSpPr/>
          <p:nvPr/>
        </p:nvSpPr>
        <p:spPr>
          <a:xfrm>
            <a:off x="2023370" y="3802801"/>
            <a:ext cx="158750" cy="158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図形 117">
            <a:extLst>
              <a:ext uri="{FF2B5EF4-FFF2-40B4-BE49-F238E27FC236}">
                <a16:creationId xmlns:a16="http://schemas.microsoft.com/office/drawing/2014/main" id="{6D65AD1B-0CAC-7BB6-4C14-2A2F36D8B2A8}"/>
              </a:ext>
            </a:extLst>
          </p:cNvPr>
          <p:cNvSpPr/>
          <p:nvPr/>
        </p:nvSpPr>
        <p:spPr>
          <a:xfrm>
            <a:off x="1694331" y="2928142"/>
            <a:ext cx="2265783" cy="2387024"/>
          </a:xfrm>
          <a:custGeom>
            <a:avLst/>
            <a:gdLst>
              <a:gd name="connsiteX0" fmla="*/ 0 w 4762500"/>
              <a:gd name="connsiteY0" fmla="*/ 2276475 h 2276475"/>
              <a:gd name="connsiteX1" fmla="*/ 0 w 4762500"/>
              <a:gd name="connsiteY1" fmla="*/ 914400 h 2276475"/>
              <a:gd name="connsiteX2" fmla="*/ 4762500 w 4762500"/>
              <a:gd name="connsiteY2" fmla="*/ 914400 h 2276475"/>
              <a:gd name="connsiteX3" fmla="*/ 4762500 w 4762500"/>
              <a:gd name="connsiteY3" fmla="*/ 0 h 2276475"/>
            </a:gdLst>
            <a:ahLst/>
            <a:cxnLst>
              <a:cxn ang="0">
                <a:pos x="connsiteX0" y="connsiteY0"/>
              </a:cxn>
              <a:cxn ang="0">
                <a:pos x="connsiteX1" y="connsiteY1"/>
              </a:cxn>
              <a:cxn ang="0">
                <a:pos x="connsiteX2" y="connsiteY2"/>
              </a:cxn>
              <a:cxn ang="0">
                <a:pos x="connsiteX3" y="connsiteY3"/>
              </a:cxn>
            </a:cxnLst>
            <a:rect l="l" t="t" r="r" b="b"/>
            <a:pathLst>
              <a:path w="4762500" h="2276475">
                <a:moveTo>
                  <a:pt x="0" y="2276475"/>
                </a:moveTo>
                <a:lnTo>
                  <a:pt x="0" y="914400"/>
                </a:lnTo>
                <a:lnTo>
                  <a:pt x="4762500" y="914400"/>
                </a:lnTo>
                <a:lnTo>
                  <a:pt x="4762500" y="0"/>
                </a:lnTo>
              </a:path>
            </a:pathLst>
          </a:custGeom>
          <a:noFill/>
          <a:ln w="57150">
            <a:solidFill>
              <a:srgbClr val="0093BD"/>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98A810AB-711C-CD17-F318-82FDDEB9DA8E}"/>
              </a:ext>
            </a:extLst>
          </p:cNvPr>
          <p:cNvSpPr/>
          <p:nvPr/>
        </p:nvSpPr>
        <p:spPr>
          <a:xfrm>
            <a:off x="4161142" y="3802801"/>
            <a:ext cx="158750" cy="158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図形 127">
            <a:extLst>
              <a:ext uri="{FF2B5EF4-FFF2-40B4-BE49-F238E27FC236}">
                <a16:creationId xmlns:a16="http://schemas.microsoft.com/office/drawing/2014/main" id="{97782ACE-6A57-56DD-4E21-628BAAF0E211}"/>
              </a:ext>
            </a:extLst>
          </p:cNvPr>
          <p:cNvSpPr/>
          <p:nvPr/>
        </p:nvSpPr>
        <p:spPr>
          <a:xfrm>
            <a:off x="1694331" y="2928142"/>
            <a:ext cx="4012614" cy="2387024"/>
          </a:xfrm>
          <a:custGeom>
            <a:avLst/>
            <a:gdLst>
              <a:gd name="connsiteX0" fmla="*/ 0 w 4762500"/>
              <a:gd name="connsiteY0" fmla="*/ 2276475 h 2276475"/>
              <a:gd name="connsiteX1" fmla="*/ 0 w 4762500"/>
              <a:gd name="connsiteY1" fmla="*/ 914400 h 2276475"/>
              <a:gd name="connsiteX2" fmla="*/ 4762500 w 4762500"/>
              <a:gd name="connsiteY2" fmla="*/ 914400 h 2276475"/>
              <a:gd name="connsiteX3" fmla="*/ 4762500 w 4762500"/>
              <a:gd name="connsiteY3" fmla="*/ 0 h 2276475"/>
            </a:gdLst>
            <a:ahLst/>
            <a:cxnLst>
              <a:cxn ang="0">
                <a:pos x="connsiteX0" y="connsiteY0"/>
              </a:cxn>
              <a:cxn ang="0">
                <a:pos x="connsiteX1" y="connsiteY1"/>
              </a:cxn>
              <a:cxn ang="0">
                <a:pos x="connsiteX2" y="connsiteY2"/>
              </a:cxn>
              <a:cxn ang="0">
                <a:pos x="connsiteX3" y="connsiteY3"/>
              </a:cxn>
            </a:cxnLst>
            <a:rect l="l" t="t" r="r" b="b"/>
            <a:pathLst>
              <a:path w="4762500" h="2276475">
                <a:moveTo>
                  <a:pt x="0" y="2276475"/>
                </a:moveTo>
                <a:lnTo>
                  <a:pt x="0" y="914400"/>
                </a:lnTo>
                <a:lnTo>
                  <a:pt x="4762500" y="914400"/>
                </a:lnTo>
                <a:lnTo>
                  <a:pt x="4762500" y="0"/>
                </a:lnTo>
              </a:path>
            </a:pathLst>
          </a:custGeom>
          <a:noFill/>
          <a:ln w="57150">
            <a:solidFill>
              <a:srgbClr val="0093BD"/>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1564680F-2F00-0D99-A220-71EB95D0F19C}"/>
              </a:ext>
            </a:extLst>
          </p:cNvPr>
          <p:cNvSpPr txBox="1"/>
          <p:nvPr/>
        </p:nvSpPr>
        <p:spPr bwMode="gray">
          <a:xfrm>
            <a:off x="4973781" y="3460840"/>
            <a:ext cx="710451" cy="369332"/>
          </a:xfrm>
          <a:prstGeom prst="rect">
            <a:avLst/>
          </a:prstGeom>
          <a:noFill/>
        </p:spPr>
        <p:txBody>
          <a:bodyPr wrap="none" rtlCol="0">
            <a:spAutoFit/>
          </a:bodyPr>
          <a:lstStyle/>
          <a:p>
            <a:pPr algn="ctr"/>
            <a:r>
              <a:rPr lang="en-US" altLang="ja-JP" sz="900" b="1" dirty="0">
                <a:solidFill>
                  <a:srgbClr val="0093BD"/>
                </a:solidFill>
              </a:rPr>
              <a:t>HTTPS</a:t>
            </a:r>
          </a:p>
          <a:p>
            <a:pPr algn="ctr"/>
            <a:r>
              <a:rPr lang="en-US" altLang="ja-JP" sz="900" b="1" dirty="0">
                <a:solidFill>
                  <a:srgbClr val="0093BD"/>
                </a:solidFill>
              </a:rPr>
              <a:t>(443/tcp)</a:t>
            </a:r>
            <a:endParaRPr kumimoji="1" lang="en-US" altLang="ja-JP" sz="900" b="1" dirty="0">
              <a:solidFill>
                <a:srgbClr val="0093BD"/>
              </a:solidFill>
            </a:endParaRPr>
          </a:p>
        </p:txBody>
      </p:sp>
      <p:sp>
        <p:nvSpPr>
          <p:cNvPr id="130" name="テキスト ボックス 129">
            <a:extLst>
              <a:ext uri="{FF2B5EF4-FFF2-40B4-BE49-F238E27FC236}">
                <a16:creationId xmlns:a16="http://schemas.microsoft.com/office/drawing/2014/main" id="{07A71155-3CAC-9561-22BF-F2A4650BC7D8}"/>
              </a:ext>
            </a:extLst>
          </p:cNvPr>
          <p:cNvSpPr txBox="1"/>
          <p:nvPr/>
        </p:nvSpPr>
        <p:spPr bwMode="gray">
          <a:xfrm>
            <a:off x="7263387" y="1464915"/>
            <a:ext cx="3082686" cy="4665943"/>
          </a:xfrm>
          <a:prstGeom prst="rect">
            <a:avLst/>
          </a:prstGeom>
          <a:noFill/>
        </p:spPr>
        <p:txBody>
          <a:bodyPr wrap="square" tIns="54000" bIns="54000" rtlCol="0">
            <a:spAutoFit/>
          </a:bodyPr>
          <a:lstStyle/>
          <a:p>
            <a:pPr latinLnBrk="1">
              <a:lnSpc>
                <a:spcPct val="110000"/>
              </a:lnSpc>
              <a:spcBef>
                <a:spcPts val="600"/>
              </a:spcBef>
              <a:tabLst>
                <a:tab pos="177800" algn="l"/>
              </a:tabLst>
            </a:pPr>
            <a:r>
              <a:rPr lang="ja-JP" altLang="en-US" sz="1600" b="1" dirty="0">
                <a:solidFill>
                  <a:srgbClr val="3750A0"/>
                </a:solidFill>
              </a:rPr>
              <a:t>追加ネットワーク要件</a:t>
            </a:r>
            <a:endParaRPr lang="en-US" altLang="ja-JP" sz="1600" b="1" dirty="0">
              <a:solidFill>
                <a:srgbClr val="3750A0"/>
              </a:solidFill>
            </a:endParaRPr>
          </a:p>
          <a:p>
            <a:pPr marL="177800" indent="-177800" latinLnBrk="1">
              <a:lnSpc>
                <a:spcPct val="110000"/>
              </a:lnSpc>
              <a:spcBef>
                <a:spcPts val="600"/>
              </a:spcBef>
              <a:buFont typeface="Segoe UI" pitchFamily="34" charset="0"/>
              <a:buChar char="−"/>
              <a:tabLst>
                <a:tab pos="177800" algn="l"/>
              </a:tabLst>
            </a:pPr>
            <a:r>
              <a:rPr lang="ja-JP" altLang="en-US" sz="1200" dirty="0">
                <a:solidFill>
                  <a:schemeClr val="tx1">
                    <a:lumMod val="75000"/>
                    <a:lumOff val="25000"/>
                  </a:schemeClr>
                </a:solidFill>
              </a:rPr>
              <a:t>ファイル転送を使ってファイルの送信およびファイルのダウンロードを行うすべてのクライアント</a:t>
            </a:r>
            <a:r>
              <a:rPr lang="en-US" altLang="ja-JP" sz="1200" dirty="0">
                <a:solidFill>
                  <a:schemeClr val="tx1">
                    <a:lumMod val="75000"/>
                    <a:lumOff val="25000"/>
                  </a:schemeClr>
                </a:solidFill>
              </a:rPr>
              <a:t>PC</a:t>
            </a:r>
            <a:r>
              <a:rPr lang="ja-JP" altLang="en-US" sz="1200" dirty="0">
                <a:solidFill>
                  <a:schemeClr val="tx1">
                    <a:lumMod val="75000"/>
                    <a:lumOff val="25000"/>
                  </a:schemeClr>
                </a:solidFill>
              </a:rPr>
              <a:t>から</a:t>
            </a:r>
            <a:r>
              <a:rPr lang="en-US" altLang="ja-JP" sz="1200" dirty="0">
                <a:solidFill>
                  <a:schemeClr val="tx1">
                    <a:lumMod val="75000"/>
                    <a:lumOff val="25000"/>
                  </a:schemeClr>
                </a:solidFill>
              </a:rPr>
              <a:t>desknet's</a:t>
            </a:r>
            <a:r>
              <a:rPr lang="ja-JP" altLang="en-US" sz="1200" dirty="0">
                <a:solidFill>
                  <a:schemeClr val="tx1">
                    <a:lumMod val="75000"/>
                    <a:lumOff val="25000"/>
                  </a:schemeClr>
                </a:solidFill>
              </a:rPr>
              <a:t>ドライブ（s3.ap-northeast-1.wasabisys.com）に対して、直接またはプロキシサーバー経由で</a:t>
            </a:r>
            <a:r>
              <a:rPr lang="en-US" altLang="ja-JP" sz="1200" dirty="0">
                <a:solidFill>
                  <a:schemeClr val="tx1">
                    <a:lumMod val="75000"/>
                    <a:lumOff val="25000"/>
                  </a:schemeClr>
                </a:solidFill>
              </a:rPr>
              <a:t>HTTPS</a:t>
            </a:r>
            <a:r>
              <a:rPr lang="ja-JP" altLang="en-US" sz="1200" dirty="0">
                <a:solidFill>
                  <a:schemeClr val="tx1">
                    <a:lumMod val="75000"/>
                    <a:lumOff val="25000"/>
                  </a:schemeClr>
                </a:solidFill>
              </a:rPr>
              <a:t>通信（</a:t>
            </a:r>
            <a:r>
              <a:rPr lang="en-US" altLang="ja-JP" sz="1200" dirty="0">
                <a:solidFill>
                  <a:schemeClr val="tx1">
                    <a:lumMod val="75000"/>
                    <a:lumOff val="25000"/>
                  </a:schemeClr>
                </a:solidFill>
              </a:rPr>
              <a:t>443/tcp</a:t>
            </a:r>
            <a:r>
              <a:rPr lang="ja-JP" altLang="en-US" sz="1200" dirty="0">
                <a:solidFill>
                  <a:schemeClr val="tx1">
                    <a:lumMod val="75000"/>
                    <a:lumOff val="25000"/>
                  </a:schemeClr>
                </a:solidFill>
              </a:rPr>
              <a:t>）が行える必要があります。</a:t>
            </a:r>
            <a:endParaRPr lang="en-US" altLang="ja-JP" sz="1200" dirty="0">
              <a:solidFill>
                <a:schemeClr val="tx1">
                  <a:lumMod val="75000"/>
                  <a:lumOff val="25000"/>
                </a:schemeClr>
              </a:solidFill>
            </a:endParaRPr>
          </a:p>
          <a:p>
            <a:pPr marL="177800" indent="-177800" latinLnBrk="1">
              <a:lnSpc>
                <a:spcPct val="110000"/>
              </a:lnSpc>
              <a:spcBef>
                <a:spcPts val="600"/>
              </a:spcBef>
              <a:buFont typeface="Segoe UI" pitchFamily="34" charset="0"/>
              <a:buChar char="−"/>
              <a:tabLst>
                <a:tab pos="177800" algn="l"/>
              </a:tabLst>
            </a:pPr>
            <a:r>
              <a:rPr lang="ja-JP" altLang="en-US" sz="1200" dirty="0">
                <a:solidFill>
                  <a:schemeClr val="tx1">
                    <a:lumMod val="75000"/>
                    <a:lumOff val="25000"/>
                  </a:schemeClr>
                </a:solidFill>
              </a:rPr>
              <a:t>ファイル転送</a:t>
            </a:r>
            <a:r>
              <a:rPr lang="en-US" altLang="ja-JP" sz="1200" dirty="0" err="1">
                <a:solidFill>
                  <a:schemeClr val="tx1">
                    <a:lumMod val="75000"/>
                    <a:lumOff val="25000"/>
                  </a:schemeClr>
                </a:solidFill>
              </a:rPr>
              <a:t>を使って</a:t>
            </a:r>
            <a:r>
              <a:rPr lang="ja-JP" altLang="en-US" sz="1200" dirty="0">
                <a:solidFill>
                  <a:schemeClr val="tx1">
                    <a:lumMod val="75000"/>
                    <a:lumOff val="25000"/>
                  </a:schemeClr>
                </a:solidFill>
              </a:rPr>
              <a:t>ファイル</a:t>
            </a:r>
            <a:r>
              <a:rPr lang="en-US" altLang="ja-JP" sz="1200" dirty="0" err="1">
                <a:solidFill>
                  <a:schemeClr val="tx1">
                    <a:lumMod val="75000"/>
                    <a:lumOff val="25000"/>
                  </a:schemeClr>
                </a:solidFill>
              </a:rPr>
              <a:t>のダウンロードを行うすべてのクライアントPCからdesknet'sドライブ認証サーバ</a:t>
            </a:r>
            <a:r>
              <a:rPr lang="en-US" altLang="ja-JP" sz="1200" dirty="0">
                <a:solidFill>
                  <a:schemeClr val="tx1">
                    <a:lumMod val="75000"/>
                    <a:lumOff val="25000"/>
                  </a:schemeClr>
                </a:solidFill>
              </a:rPr>
              <a:t>ー（drive.desknets.com）に対して、直接またはプロキシサーバー経由でHTTPS通信（443/</a:t>
            </a:r>
            <a:r>
              <a:rPr lang="en-US" altLang="ja-JP" sz="1200" dirty="0" err="1">
                <a:solidFill>
                  <a:schemeClr val="tx1">
                    <a:lumMod val="75000"/>
                    <a:lumOff val="25000"/>
                  </a:schemeClr>
                </a:solidFill>
              </a:rPr>
              <a:t>tcp）が行える必要があります</a:t>
            </a:r>
            <a:r>
              <a:rPr lang="en-US" altLang="ja-JP" sz="1200" dirty="0">
                <a:solidFill>
                  <a:schemeClr val="tx1">
                    <a:lumMod val="75000"/>
                    <a:lumOff val="25000"/>
                  </a:schemeClr>
                </a:solidFill>
              </a:rPr>
              <a:t>。</a:t>
            </a:r>
          </a:p>
          <a:p>
            <a:pPr marL="177800" indent="-177800" latinLnBrk="1">
              <a:lnSpc>
                <a:spcPct val="110000"/>
              </a:lnSpc>
              <a:spcBef>
                <a:spcPts val="600"/>
              </a:spcBef>
              <a:buFont typeface="Segoe UI" pitchFamily="34" charset="0"/>
              <a:buChar char="−"/>
              <a:tabLst>
                <a:tab pos="177800" algn="l"/>
              </a:tabLst>
            </a:pPr>
            <a:r>
              <a:rPr lang="ja-JP" altLang="en-US" sz="1200" dirty="0">
                <a:solidFill>
                  <a:schemeClr val="tx1">
                    <a:lumMod val="75000"/>
                    <a:lumOff val="25000"/>
                  </a:schemeClr>
                </a:solidFill>
              </a:rPr>
              <a:t>パッケージ版をご利用の場合、ご利用の</a:t>
            </a:r>
            <a:r>
              <a:rPr lang="en-US" altLang="ja-JP" sz="1200" dirty="0">
                <a:solidFill>
                  <a:schemeClr val="tx1">
                    <a:lumMod val="75000"/>
                    <a:lumOff val="25000"/>
                  </a:schemeClr>
                </a:solidFill>
              </a:rPr>
              <a:t>desknet's NEO</a:t>
            </a:r>
            <a:r>
              <a:rPr lang="ja-JP" altLang="en-US" sz="1200" dirty="0">
                <a:solidFill>
                  <a:schemeClr val="tx1">
                    <a:lumMod val="75000"/>
                    <a:lumOff val="25000"/>
                  </a:schemeClr>
                </a:solidFill>
              </a:rPr>
              <a:t>サーバーからdesknet'sドライブ認証サーバー（drive.desknets.com）に対して、直接またはプロキシサーバー経由でHTTPS通信（443/tcp）が行える必要があります。</a:t>
            </a:r>
            <a:endParaRPr lang="en-US" altLang="ja-JP" sz="1200" dirty="0">
              <a:solidFill>
                <a:schemeClr val="tx1">
                  <a:lumMod val="75000"/>
                  <a:lumOff val="25000"/>
                </a:schemeClr>
              </a:solidFill>
            </a:endParaRPr>
          </a:p>
        </p:txBody>
      </p:sp>
      <p:cxnSp>
        <p:nvCxnSpPr>
          <p:cNvPr id="132" name="直線矢印コネクタ 131">
            <a:extLst>
              <a:ext uri="{FF2B5EF4-FFF2-40B4-BE49-F238E27FC236}">
                <a16:creationId xmlns:a16="http://schemas.microsoft.com/office/drawing/2014/main" id="{16F2F6A5-2985-30BB-CEFD-6C44E1930069}"/>
              </a:ext>
            </a:extLst>
          </p:cNvPr>
          <p:cNvCxnSpPr>
            <a:cxnSpLocks/>
          </p:cNvCxnSpPr>
          <p:nvPr/>
        </p:nvCxnSpPr>
        <p:spPr bwMode="gray">
          <a:xfrm>
            <a:off x="2132697" y="5519929"/>
            <a:ext cx="660689" cy="0"/>
          </a:xfrm>
          <a:prstGeom prst="straightConnector1">
            <a:avLst/>
          </a:prstGeom>
          <a:noFill/>
          <a:ln w="571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3" name="正方形/長方形 132">
            <a:extLst>
              <a:ext uri="{FF2B5EF4-FFF2-40B4-BE49-F238E27FC236}">
                <a16:creationId xmlns:a16="http://schemas.microsoft.com/office/drawing/2014/main" id="{CD095E78-F8A0-AF61-2CF2-273D36B96C87}"/>
              </a:ext>
            </a:extLst>
          </p:cNvPr>
          <p:cNvSpPr/>
          <p:nvPr/>
        </p:nvSpPr>
        <p:spPr bwMode="gray">
          <a:xfrm>
            <a:off x="1040773" y="4373313"/>
            <a:ext cx="1523851" cy="32467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a:solidFill>
                  <a:schemeClr val="bg1">
                    <a:lumMod val="50000"/>
                  </a:schemeClr>
                </a:solidFill>
              </a:rPr>
              <a:t>ルータ</a:t>
            </a:r>
            <a:r>
              <a:rPr lang="ja-JP" altLang="en-US" sz="900" b="1" dirty="0">
                <a:solidFill>
                  <a:schemeClr val="bg1">
                    <a:lumMod val="50000"/>
                  </a:schemeClr>
                </a:solidFill>
              </a:rPr>
              <a:t>ー／</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ファイアウォール</a:t>
            </a:r>
          </a:p>
        </p:txBody>
      </p:sp>
      <p:sp>
        <p:nvSpPr>
          <p:cNvPr id="135" name="テキスト ボックス 134">
            <a:extLst>
              <a:ext uri="{FF2B5EF4-FFF2-40B4-BE49-F238E27FC236}">
                <a16:creationId xmlns:a16="http://schemas.microsoft.com/office/drawing/2014/main" id="{10C2FFFC-E323-EF4B-3C2E-98BE673357A3}"/>
              </a:ext>
            </a:extLst>
          </p:cNvPr>
          <p:cNvSpPr txBox="1"/>
          <p:nvPr/>
        </p:nvSpPr>
        <p:spPr bwMode="gray">
          <a:xfrm>
            <a:off x="2015801" y="5092816"/>
            <a:ext cx="851516" cy="369332"/>
          </a:xfrm>
          <a:prstGeom prst="rect">
            <a:avLst/>
          </a:prstGeom>
          <a:noFill/>
        </p:spPr>
        <p:txBody>
          <a:bodyPr wrap="none" rtlCol="0">
            <a:spAutoFit/>
          </a:bodyPr>
          <a:lstStyle/>
          <a:p>
            <a:pPr algn="ctr"/>
            <a:r>
              <a:rPr lang="en-US" altLang="ja-JP" sz="900" b="1" dirty="0">
                <a:solidFill>
                  <a:schemeClr val="bg1">
                    <a:lumMod val="65000"/>
                  </a:schemeClr>
                </a:solidFill>
              </a:rPr>
              <a:t>HTTPS</a:t>
            </a:r>
          </a:p>
          <a:p>
            <a:pPr algn="ctr"/>
            <a:r>
              <a:rPr kumimoji="1" lang="ja-JP" altLang="en-US" sz="900" b="1" dirty="0">
                <a:solidFill>
                  <a:schemeClr val="bg1">
                    <a:lumMod val="65000"/>
                  </a:schemeClr>
                </a:solidFill>
              </a:rPr>
              <a:t>または</a:t>
            </a:r>
            <a:r>
              <a:rPr kumimoji="1" lang="en-US" altLang="ja-JP" sz="900" b="1" dirty="0">
                <a:solidFill>
                  <a:schemeClr val="bg1">
                    <a:lumMod val="65000"/>
                  </a:schemeClr>
                </a:solidFill>
              </a:rPr>
              <a:t>HTTP</a:t>
            </a:r>
          </a:p>
        </p:txBody>
      </p:sp>
    </p:spTree>
    <p:extLst>
      <p:ext uri="{BB962C8B-B14F-4D97-AF65-F5344CB8AC3E}">
        <p14:creationId xmlns:p14="http://schemas.microsoft.com/office/powerpoint/2010/main" val="362220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EEB5-A770-799E-D109-7A89C9E018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29EBA8-3565-CF61-3D7B-88E13CD20346}"/>
              </a:ext>
            </a:extLst>
          </p:cNvPr>
          <p:cNvSpPr>
            <a:spLocks noGrp="1"/>
          </p:cNvSpPr>
          <p:nvPr>
            <p:ph type="title"/>
          </p:nvPr>
        </p:nvSpPr>
        <p:spPr/>
        <p:txBody>
          <a:bodyPr/>
          <a:lstStyle/>
          <a:p>
            <a:r>
              <a:rPr kumimoji="1" lang="ja-JP" altLang="en-US" dirty="0"/>
              <a:t>よくあるご質問</a:t>
            </a:r>
          </a:p>
        </p:txBody>
      </p:sp>
      <p:sp>
        <p:nvSpPr>
          <p:cNvPr id="3" name="スライド番号プレースホルダー 2">
            <a:extLst>
              <a:ext uri="{FF2B5EF4-FFF2-40B4-BE49-F238E27FC236}">
                <a16:creationId xmlns:a16="http://schemas.microsoft.com/office/drawing/2014/main" id="{7CD4A27E-4C78-7A18-34ED-AA863A87CE33}"/>
              </a:ext>
            </a:extLst>
          </p:cNvPr>
          <p:cNvSpPr>
            <a:spLocks noGrp="1"/>
          </p:cNvSpPr>
          <p:nvPr>
            <p:ph type="sldNum" sz="quarter" idx="12"/>
          </p:nvPr>
        </p:nvSpPr>
        <p:spPr/>
        <p:txBody>
          <a:bodyPr/>
          <a:lstStyle/>
          <a:p>
            <a:fld id="{3C9C2799-97FA-40D0-B772-22BD68808157}" type="slidenum">
              <a:rPr kumimoji="1" lang="ja-JP" altLang="en-US" smtClean="0"/>
              <a:pPr/>
              <a:t>6</a:t>
            </a:fld>
            <a:endParaRPr kumimoji="1" lang="ja-JP" altLang="en-US" dirty="0"/>
          </a:p>
        </p:txBody>
      </p:sp>
      <p:sp>
        <p:nvSpPr>
          <p:cNvPr id="7" name="テキスト ボックス 6">
            <a:extLst>
              <a:ext uri="{FF2B5EF4-FFF2-40B4-BE49-F238E27FC236}">
                <a16:creationId xmlns:a16="http://schemas.microsoft.com/office/drawing/2014/main" id="{153AFA5A-13D7-671A-07E9-AB3432B66EC8}"/>
              </a:ext>
            </a:extLst>
          </p:cNvPr>
          <p:cNvSpPr txBox="1"/>
          <p:nvPr/>
        </p:nvSpPr>
        <p:spPr>
          <a:xfrm>
            <a:off x="667656" y="1462089"/>
            <a:ext cx="4602987" cy="5529014"/>
          </a:xfrm>
          <a:prstGeom prst="rect">
            <a:avLst/>
          </a:prstGeom>
          <a:noFill/>
        </p:spPr>
        <p:txBody>
          <a:bodyPr wrap="square">
            <a:spAutoFit/>
          </a:bodyPr>
          <a:lstStyle/>
          <a:p>
            <a:pPr>
              <a:lnSpc>
                <a:spcPct val="120000"/>
              </a:lnSpc>
              <a:spcBef>
                <a:spcPts val="600"/>
              </a:spcBef>
            </a:pPr>
            <a:r>
              <a:rPr lang="ja-JP" altLang="en-US" sz="1400" b="1" dirty="0">
                <a:solidFill>
                  <a:srgbClr val="3750A0"/>
                </a:solidFill>
                <a:latin typeface="+mn-ea"/>
              </a:rPr>
              <a:t>購入したdesknet'sドライブの容量は他の機能でも使えますか？</a:t>
            </a:r>
          </a:p>
          <a:p>
            <a:pPr>
              <a:lnSpc>
                <a:spcPct val="120000"/>
              </a:lnSpc>
              <a:spcBef>
                <a:spcPts val="600"/>
              </a:spcBef>
            </a:pPr>
            <a:r>
              <a:rPr lang="ja-JP" altLang="en-US" sz="1400" dirty="0">
                <a:latin typeface="+mn-ea"/>
              </a:rPr>
              <a:t>いいえ、desknet'sドライブの容量はファイル転送機能でのみ使用されます。</a:t>
            </a:r>
          </a:p>
          <a:p>
            <a:pPr>
              <a:lnSpc>
                <a:spcPct val="120000"/>
              </a:lnSpc>
              <a:spcBef>
                <a:spcPts val="600"/>
              </a:spcBef>
            </a:pPr>
            <a:r>
              <a:rPr lang="ja-JP" altLang="en-US" sz="1400" b="1" dirty="0">
                <a:solidFill>
                  <a:srgbClr val="3750A0"/>
                </a:solidFill>
                <a:latin typeface="+mn-ea"/>
              </a:rPr>
              <a:t>1ファイルあたり最大5GBまでのファイルを送れるとのことですが、</a:t>
            </a:r>
            <a:r>
              <a:rPr lang="en-US" altLang="ja-JP" sz="1400" b="1" dirty="0">
                <a:solidFill>
                  <a:srgbClr val="3750A0"/>
                </a:solidFill>
                <a:latin typeface="+mn-ea"/>
              </a:rPr>
              <a:t>1GB</a:t>
            </a:r>
            <a:r>
              <a:rPr lang="ja-JP" altLang="en-US" sz="1400" b="1" dirty="0">
                <a:solidFill>
                  <a:srgbClr val="3750A0"/>
                </a:solidFill>
                <a:latin typeface="+mn-ea"/>
              </a:rPr>
              <a:t>までしか送れません。</a:t>
            </a:r>
          </a:p>
          <a:p>
            <a:pPr>
              <a:lnSpc>
                <a:spcPct val="120000"/>
              </a:lnSpc>
              <a:spcBef>
                <a:spcPts val="600"/>
              </a:spcBef>
            </a:pPr>
            <a:r>
              <a:rPr lang="ja-JP" altLang="en-US" sz="1400" dirty="0">
                <a:latin typeface="+mn-ea"/>
              </a:rPr>
              <a:t>ファイル転送機能の共通設定からアップロード容量制限を1,000MBより大きく設定することで、送信できるファイルサイズの上限を拡張できます。</a:t>
            </a:r>
            <a:endParaRPr lang="en-US" altLang="ja-JP" sz="1400" dirty="0">
              <a:latin typeface="+mn-ea"/>
            </a:endParaRPr>
          </a:p>
          <a:p>
            <a:pPr>
              <a:lnSpc>
                <a:spcPct val="120000"/>
              </a:lnSpc>
              <a:spcBef>
                <a:spcPts val="600"/>
              </a:spcBef>
            </a:pPr>
            <a:r>
              <a:rPr lang="en-US" altLang="ja-JP" sz="1400" b="1" dirty="0">
                <a:solidFill>
                  <a:srgbClr val="3750A0"/>
                </a:solidFill>
                <a:latin typeface="+mn-ea"/>
              </a:rPr>
              <a:t>1</a:t>
            </a:r>
            <a:r>
              <a:rPr lang="ja-JP" altLang="en-US" sz="1400" b="1" dirty="0">
                <a:solidFill>
                  <a:srgbClr val="3750A0"/>
                </a:solidFill>
                <a:latin typeface="+mn-ea"/>
              </a:rPr>
              <a:t>回に送信できるファイル数や合計ファイルサイズに制限はありますか？</a:t>
            </a:r>
            <a:endParaRPr lang="en-US" altLang="ja-JP" sz="1400" b="1" dirty="0">
              <a:solidFill>
                <a:srgbClr val="3750A0"/>
              </a:solidFill>
              <a:latin typeface="+mn-ea"/>
            </a:endParaRPr>
          </a:p>
          <a:p>
            <a:pPr>
              <a:lnSpc>
                <a:spcPct val="120000"/>
              </a:lnSpc>
              <a:spcBef>
                <a:spcPts val="600"/>
              </a:spcBef>
            </a:pPr>
            <a:r>
              <a:rPr lang="en-US" altLang="ja-JP" sz="1400" dirty="0">
                <a:latin typeface="+mn-ea"/>
              </a:rPr>
              <a:t>1</a:t>
            </a:r>
            <a:r>
              <a:rPr lang="ja-JP" altLang="en-US" sz="1400" dirty="0">
                <a:latin typeface="+mn-ea"/>
              </a:rPr>
              <a:t>回の送信あたり最大</a:t>
            </a:r>
            <a:r>
              <a:rPr lang="en-US" altLang="ja-JP" sz="1400" dirty="0">
                <a:latin typeface="+mn-ea"/>
              </a:rPr>
              <a:t>100</a:t>
            </a:r>
            <a:r>
              <a:rPr lang="ja-JP" altLang="en-US" sz="1400" dirty="0">
                <a:latin typeface="+mn-ea"/>
              </a:rPr>
              <a:t>ファイルまで送信できます。利用できるドライブ容量および管理者から許可された容量の範囲内であれば、合計ファイルサイズに制限はありません。</a:t>
            </a:r>
            <a:endParaRPr lang="en-US" altLang="ja-JP" sz="1400" dirty="0">
              <a:latin typeface="+mn-ea"/>
            </a:endParaRPr>
          </a:p>
          <a:p>
            <a:pPr>
              <a:lnSpc>
                <a:spcPct val="120000"/>
              </a:lnSpc>
              <a:spcBef>
                <a:spcPts val="600"/>
              </a:spcBef>
            </a:pPr>
            <a:r>
              <a:rPr lang="ja-JP" altLang="en-US" sz="1400" b="1" dirty="0">
                <a:solidFill>
                  <a:srgbClr val="3750A0"/>
                </a:solidFill>
                <a:latin typeface="+mn-ea"/>
              </a:rPr>
              <a:t>開発検証環境にも同じキーを入れて使えますか？</a:t>
            </a:r>
          </a:p>
          <a:p>
            <a:pPr>
              <a:lnSpc>
                <a:spcPct val="120000"/>
              </a:lnSpc>
              <a:spcBef>
                <a:spcPts val="600"/>
              </a:spcBef>
            </a:pPr>
            <a:r>
              <a:rPr lang="ja-JP" altLang="en-US" sz="1400" dirty="0">
                <a:latin typeface="+mn-ea"/>
              </a:rPr>
              <a:t>本番環境のドライブキーを開発検証環境に設定して使用することはできません。「desknet'sドライブ開発検証年間ライセンス（100GB）」をご利用ください。</a:t>
            </a:r>
          </a:p>
        </p:txBody>
      </p:sp>
      <p:sp>
        <p:nvSpPr>
          <p:cNvPr id="4" name="テキスト ボックス 3">
            <a:extLst>
              <a:ext uri="{FF2B5EF4-FFF2-40B4-BE49-F238E27FC236}">
                <a16:creationId xmlns:a16="http://schemas.microsoft.com/office/drawing/2014/main" id="{0843480A-178D-5A72-67B6-7B7A5F6FE5C3}"/>
              </a:ext>
            </a:extLst>
          </p:cNvPr>
          <p:cNvSpPr txBox="1"/>
          <p:nvPr/>
        </p:nvSpPr>
        <p:spPr>
          <a:xfrm>
            <a:off x="5462267" y="1462089"/>
            <a:ext cx="4602987" cy="5270482"/>
          </a:xfrm>
          <a:prstGeom prst="rect">
            <a:avLst/>
          </a:prstGeom>
          <a:noFill/>
        </p:spPr>
        <p:txBody>
          <a:bodyPr wrap="square">
            <a:spAutoFit/>
          </a:bodyPr>
          <a:lstStyle/>
          <a:p>
            <a:pPr>
              <a:lnSpc>
                <a:spcPct val="120000"/>
              </a:lnSpc>
              <a:spcBef>
                <a:spcPts val="600"/>
              </a:spcBef>
            </a:pPr>
            <a:r>
              <a:rPr lang="ja-JP" altLang="en-US" sz="1400" b="1" dirty="0">
                <a:solidFill>
                  <a:srgbClr val="3750A0"/>
                </a:solidFill>
                <a:latin typeface="+mn-ea"/>
              </a:rPr>
              <a:t>ドライブ容量が足りなくなるとどうなりますか？</a:t>
            </a:r>
          </a:p>
          <a:p>
            <a:pPr>
              <a:lnSpc>
                <a:spcPct val="120000"/>
              </a:lnSpc>
              <a:spcBef>
                <a:spcPts val="600"/>
              </a:spcBef>
            </a:pPr>
            <a:r>
              <a:rPr lang="ja-JP" altLang="en-US" sz="1400" dirty="0">
                <a:latin typeface="+mn-ea"/>
              </a:rPr>
              <a:t>送信したファイルの容量がドライブ容量を超えた場合、新しいファイルを送信できなくなります。</a:t>
            </a:r>
          </a:p>
          <a:p>
            <a:pPr>
              <a:lnSpc>
                <a:spcPct val="120000"/>
              </a:lnSpc>
              <a:spcBef>
                <a:spcPts val="600"/>
              </a:spcBef>
            </a:pPr>
            <a:r>
              <a:rPr lang="ja-JP" altLang="en-US" sz="1400" dirty="0">
                <a:latin typeface="+mn-ea"/>
              </a:rPr>
              <a:t>desknet'sドライブ年間ライセンス（追加）をご購入いただくか、不要なファイルの削除を行うことで、再度ファイルを送信できるようになります。</a:t>
            </a:r>
          </a:p>
          <a:p>
            <a:pPr>
              <a:lnSpc>
                <a:spcPct val="120000"/>
              </a:lnSpc>
              <a:spcBef>
                <a:spcPts val="600"/>
              </a:spcBef>
            </a:pPr>
            <a:r>
              <a:rPr lang="ja-JP" altLang="en-US" sz="1400" b="1" dirty="0">
                <a:solidFill>
                  <a:srgbClr val="3750A0"/>
                </a:solidFill>
                <a:latin typeface="+mn-ea"/>
              </a:rPr>
              <a:t>社外のファイル受信者からも、自社のdesknet's NEO環境にアクセスされるのでしょうか？</a:t>
            </a:r>
          </a:p>
          <a:p>
            <a:pPr>
              <a:lnSpc>
                <a:spcPct val="120000"/>
              </a:lnSpc>
              <a:spcBef>
                <a:spcPts val="600"/>
              </a:spcBef>
            </a:pPr>
            <a:r>
              <a:rPr lang="ja-JP" altLang="en-US" sz="1400" dirty="0">
                <a:latin typeface="+mn-ea"/>
              </a:rPr>
              <a:t>いいえ、ファイル受信者からご利用中のdesknet's NEO環境にアクセスされることはありません。</a:t>
            </a:r>
          </a:p>
          <a:p>
            <a:pPr>
              <a:lnSpc>
                <a:spcPct val="120000"/>
              </a:lnSpc>
              <a:spcBef>
                <a:spcPts val="600"/>
              </a:spcBef>
            </a:pPr>
            <a:r>
              <a:rPr lang="ja-JP" altLang="en-US" sz="1400" dirty="0">
                <a:latin typeface="+mn-ea"/>
              </a:rPr>
              <a:t>desknet's NEO環境にIPアドレス制限やBASIC認証などを設定している場合や、LAN内にdesknet's NEOサーバーを構成している場合でも、問題なくファイルを送信できます。</a:t>
            </a:r>
          </a:p>
          <a:p>
            <a:pPr>
              <a:lnSpc>
                <a:spcPct val="120000"/>
              </a:lnSpc>
              <a:spcBef>
                <a:spcPts val="600"/>
              </a:spcBef>
            </a:pPr>
            <a:r>
              <a:rPr lang="ja-JP" altLang="en-US" sz="1400" b="1" dirty="0">
                <a:solidFill>
                  <a:srgbClr val="3750A0"/>
                </a:solidFill>
                <a:latin typeface="+mn-ea"/>
              </a:rPr>
              <a:t>ファイル転送を使って社内のユーザーに対してもファイルを送信できますか？</a:t>
            </a:r>
          </a:p>
          <a:p>
            <a:pPr>
              <a:lnSpc>
                <a:spcPct val="120000"/>
              </a:lnSpc>
              <a:spcBef>
                <a:spcPts val="600"/>
              </a:spcBef>
            </a:pPr>
            <a:r>
              <a:rPr lang="ja-JP" altLang="en-US" sz="1400" dirty="0">
                <a:latin typeface="+mn-ea"/>
              </a:rPr>
              <a:t>メールアドレスをお持ちの方であればファイルを送信可能です。</a:t>
            </a:r>
          </a:p>
        </p:txBody>
      </p:sp>
    </p:spTree>
    <p:extLst>
      <p:ext uri="{BB962C8B-B14F-4D97-AF65-F5344CB8AC3E}">
        <p14:creationId xmlns:p14="http://schemas.microsoft.com/office/powerpoint/2010/main" val="233509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8FA3375-CBAE-3322-895E-FE5228341974}"/>
              </a:ext>
            </a:extLst>
          </p:cNvPr>
          <p:cNvSpPr>
            <a:spLocks noGrp="1"/>
          </p:cNvSpPr>
          <p:nvPr>
            <p:ph type="ctrTitle"/>
          </p:nvPr>
        </p:nvSpPr>
        <p:spPr>
          <a:xfrm>
            <a:off x="571460" y="3251200"/>
            <a:ext cx="8973232" cy="1608783"/>
          </a:xfrm>
        </p:spPr>
        <p:txBody>
          <a:bodyPr anchor="b"/>
          <a:lstStyle/>
          <a:p>
            <a:r>
              <a:rPr lang="ja-JP" altLang="en-US" sz="4400" spc="300" dirty="0"/>
              <a:t>ファイル転送の初期設定</a:t>
            </a:r>
            <a:br>
              <a:rPr lang="en-US" altLang="ja-JP" sz="4400" spc="300" dirty="0"/>
            </a:br>
            <a:r>
              <a:rPr lang="en-US" altLang="ja-JP" sz="4400" spc="300" dirty="0"/>
              <a:t>(</a:t>
            </a:r>
            <a:r>
              <a:rPr lang="ja-JP" altLang="en-US" sz="4400" spc="300" dirty="0"/>
              <a:t>管理者</a:t>
            </a:r>
            <a:r>
              <a:rPr lang="en-US" altLang="ja-JP" sz="4400" spc="300" dirty="0"/>
              <a:t>)</a:t>
            </a:r>
            <a:endParaRPr lang="ja-JP" altLang="en-US" sz="4400" spc="300" dirty="0"/>
          </a:p>
        </p:txBody>
      </p:sp>
    </p:spTree>
    <p:extLst>
      <p:ext uri="{BB962C8B-B14F-4D97-AF65-F5344CB8AC3E}">
        <p14:creationId xmlns:p14="http://schemas.microsoft.com/office/powerpoint/2010/main" val="247065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9118-A68E-2D13-2C90-BDC589895FF4}"/>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CFF6FBC8-4008-CE63-1EAC-74CC0B634B3F}"/>
              </a:ext>
            </a:extLst>
          </p:cNvPr>
          <p:cNvPicPr>
            <a:picLocks noChangeAspect="1"/>
          </p:cNvPicPr>
          <p:nvPr/>
        </p:nvPicPr>
        <p:blipFill>
          <a:blip r:embed="rId2"/>
          <a:stretch>
            <a:fillRect/>
          </a:stretch>
        </p:blipFill>
        <p:spPr>
          <a:xfrm>
            <a:off x="4665033" y="4678759"/>
            <a:ext cx="5227200" cy="2493237"/>
          </a:xfrm>
          <a:prstGeom prst="rect">
            <a:avLst/>
          </a:prstGeom>
        </p:spPr>
      </p:pic>
      <p:pic>
        <p:nvPicPr>
          <p:cNvPr id="6" name="図 5">
            <a:extLst>
              <a:ext uri="{FF2B5EF4-FFF2-40B4-BE49-F238E27FC236}">
                <a16:creationId xmlns:a16="http://schemas.microsoft.com/office/drawing/2014/main" id="{58F82461-A660-3BDD-DFD1-79DD2FBF7F09}"/>
              </a:ext>
            </a:extLst>
          </p:cNvPr>
          <p:cNvPicPr>
            <a:picLocks noChangeAspect="1"/>
          </p:cNvPicPr>
          <p:nvPr/>
        </p:nvPicPr>
        <p:blipFill>
          <a:blip r:embed="rId3"/>
          <a:srcRect b="21387"/>
          <a:stretch/>
        </p:blipFill>
        <p:spPr>
          <a:xfrm>
            <a:off x="4665033" y="2653629"/>
            <a:ext cx="5227200" cy="1957856"/>
          </a:xfrm>
          <a:prstGeom prst="rect">
            <a:avLst/>
          </a:prstGeom>
        </p:spPr>
      </p:pic>
      <p:sp>
        <p:nvSpPr>
          <p:cNvPr id="2" name="タイトル 1">
            <a:extLst>
              <a:ext uri="{FF2B5EF4-FFF2-40B4-BE49-F238E27FC236}">
                <a16:creationId xmlns:a16="http://schemas.microsoft.com/office/drawing/2014/main" id="{692B2A19-A11D-2348-B9F2-CBED403DB027}"/>
              </a:ext>
            </a:extLst>
          </p:cNvPr>
          <p:cNvSpPr>
            <a:spLocks noGrp="1"/>
          </p:cNvSpPr>
          <p:nvPr>
            <p:ph type="title"/>
          </p:nvPr>
        </p:nvSpPr>
        <p:spPr/>
        <p:txBody>
          <a:bodyPr/>
          <a:lstStyle/>
          <a:p>
            <a:r>
              <a:rPr kumimoji="1" lang="ja-JP" altLang="en-US" dirty="0"/>
              <a:t>ドライブキーを設定する</a:t>
            </a:r>
          </a:p>
        </p:txBody>
      </p:sp>
      <p:sp>
        <p:nvSpPr>
          <p:cNvPr id="3" name="スライド番号プレースホルダー 2">
            <a:extLst>
              <a:ext uri="{FF2B5EF4-FFF2-40B4-BE49-F238E27FC236}">
                <a16:creationId xmlns:a16="http://schemas.microsoft.com/office/drawing/2014/main" id="{6D66EE94-314B-DE48-FDAC-6019579B53A0}"/>
              </a:ext>
            </a:extLst>
          </p:cNvPr>
          <p:cNvSpPr>
            <a:spLocks noGrp="1"/>
          </p:cNvSpPr>
          <p:nvPr>
            <p:ph type="sldNum" sz="quarter" idx="12"/>
          </p:nvPr>
        </p:nvSpPr>
        <p:spPr/>
        <p:txBody>
          <a:bodyPr/>
          <a:lstStyle/>
          <a:p>
            <a:fld id="{3C9C2799-97FA-40D0-B772-22BD68808157}" type="slidenum">
              <a:rPr kumimoji="1" lang="ja-JP" altLang="en-US" smtClean="0"/>
              <a:pPr/>
              <a:t>8</a:t>
            </a:fld>
            <a:endParaRPr kumimoji="1" lang="ja-JP" altLang="en-US" dirty="0"/>
          </a:p>
        </p:txBody>
      </p:sp>
      <p:sp>
        <p:nvSpPr>
          <p:cNvPr id="7" name="テキスト ボックス 6">
            <a:extLst>
              <a:ext uri="{FF2B5EF4-FFF2-40B4-BE49-F238E27FC236}">
                <a16:creationId xmlns:a16="http://schemas.microsoft.com/office/drawing/2014/main" id="{CC428CE7-3035-1671-8696-82367E6F319B}"/>
              </a:ext>
            </a:extLst>
          </p:cNvPr>
          <p:cNvSpPr txBox="1"/>
          <p:nvPr/>
        </p:nvSpPr>
        <p:spPr>
          <a:xfrm>
            <a:off x="667656" y="1462089"/>
            <a:ext cx="9356498" cy="1071447"/>
          </a:xfrm>
          <a:prstGeom prst="rect">
            <a:avLst/>
          </a:prstGeom>
          <a:noFill/>
        </p:spPr>
        <p:txBody>
          <a:bodyPr wrap="square">
            <a:spAutoFit/>
          </a:bodyPr>
          <a:lstStyle/>
          <a:p>
            <a:pPr>
              <a:lnSpc>
                <a:spcPct val="120000"/>
              </a:lnSpc>
              <a:spcBef>
                <a:spcPts val="600"/>
              </a:spcBef>
            </a:pPr>
            <a:r>
              <a:rPr lang="ja-JP" altLang="en-US" dirty="0">
                <a:latin typeface="+mn-ea"/>
              </a:rPr>
              <a:t>管理者設定の設定メニュー（　　）から「ドライブ連携設定」を開き、ライセンス証書に記載されたドライブキーを入力して「変更」を押します。改めて「ドライブ連携設定」を開くことで、ドライブキーの有効期限と最大使用可能量が表示されます。</a:t>
            </a:r>
          </a:p>
        </p:txBody>
      </p:sp>
      <p:pic>
        <p:nvPicPr>
          <p:cNvPr id="9" name="図 8">
            <a:extLst>
              <a:ext uri="{FF2B5EF4-FFF2-40B4-BE49-F238E27FC236}">
                <a16:creationId xmlns:a16="http://schemas.microsoft.com/office/drawing/2014/main" id="{4E554909-0C32-78A4-2072-2DC3EBCE9942}"/>
              </a:ext>
            </a:extLst>
          </p:cNvPr>
          <p:cNvPicPr>
            <a:picLocks noChangeAspect="1"/>
          </p:cNvPicPr>
          <p:nvPr/>
        </p:nvPicPr>
        <p:blipFill>
          <a:blip r:embed="rId4"/>
          <a:stretch>
            <a:fillRect/>
          </a:stretch>
        </p:blipFill>
        <p:spPr>
          <a:xfrm>
            <a:off x="3784787" y="1488713"/>
            <a:ext cx="352425" cy="342900"/>
          </a:xfrm>
          <a:prstGeom prst="rect">
            <a:avLst/>
          </a:prstGeom>
        </p:spPr>
      </p:pic>
      <p:pic>
        <p:nvPicPr>
          <p:cNvPr id="11" name="図 10">
            <a:extLst>
              <a:ext uri="{FF2B5EF4-FFF2-40B4-BE49-F238E27FC236}">
                <a16:creationId xmlns:a16="http://schemas.microsoft.com/office/drawing/2014/main" id="{3F29EE13-88AE-5DD6-B949-F7DE26A29391}"/>
              </a:ext>
            </a:extLst>
          </p:cNvPr>
          <p:cNvPicPr>
            <a:picLocks noChangeAspect="1"/>
          </p:cNvPicPr>
          <p:nvPr/>
        </p:nvPicPr>
        <p:blipFill>
          <a:blip r:embed="rId5"/>
          <a:stretch>
            <a:fillRect/>
          </a:stretch>
        </p:blipFill>
        <p:spPr>
          <a:xfrm>
            <a:off x="489059" y="2653629"/>
            <a:ext cx="3976639" cy="3744500"/>
          </a:xfrm>
          <a:prstGeom prst="rect">
            <a:avLst/>
          </a:prstGeom>
        </p:spPr>
      </p:pic>
      <p:sp>
        <p:nvSpPr>
          <p:cNvPr id="18" name="四角形: 角を丸くする 17">
            <a:extLst>
              <a:ext uri="{FF2B5EF4-FFF2-40B4-BE49-F238E27FC236}">
                <a16:creationId xmlns:a16="http://schemas.microsoft.com/office/drawing/2014/main" id="{50595E55-54AD-E09A-9B9A-6C5E712F179E}"/>
              </a:ext>
            </a:extLst>
          </p:cNvPr>
          <p:cNvSpPr/>
          <p:nvPr/>
        </p:nvSpPr>
        <p:spPr>
          <a:xfrm>
            <a:off x="1905000" y="6009340"/>
            <a:ext cx="1257300"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760DF99-CF7C-0BCC-A54B-4B39A18AE80F}"/>
              </a:ext>
            </a:extLst>
          </p:cNvPr>
          <p:cNvSpPr/>
          <p:nvPr/>
        </p:nvSpPr>
        <p:spPr>
          <a:xfrm>
            <a:off x="4191000" y="2643840"/>
            <a:ext cx="273050" cy="28647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68C144C2-7AFE-365D-915A-048F7289852F}"/>
              </a:ext>
            </a:extLst>
          </p:cNvPr>
          <p:cNvSpPr/>
          <p:nvPr/>
        </p:nvSpPr>
        <p:spPr>
          <a:xfrm>
            <a:off x="5867400" y="3370444"/>
            <a:ext cx="2406650" cy="223656"/>
          </a:xfrm>
          <a:prstGeom prst="roundRect">
            <a:avLst>
              <a:gd name="adj" fmla="val 7477"/>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四角形 26">
            <a:extLst>
              <a:ext uri="{FF2B5EF4-FFF2-40B4-BE49-F238E27FC236}">
                <a16:creationId xmlns:a16="http://schemas.microsoft.com/office/drawing/2014/main" id="{3B2C6FD8-B100-7DF0-F63F-8935A3D3FCE4}"/>
              </a:ext>
            </a:extLst>
          </p:cNvPr>
          <p:cNvSpPr/>
          <p:nvPr/>
        </p:nvSpPr>
        <p:spPr>
          <a:xfrm>
            <a:off x="8397219" y="3270934"/>
            <a:ext cx="2114105" cy="646331"/>
          </a:xfrm>
          <a:prstGeom prst="wedgeRectCallout">
            <a:avLst>
              <a:gd name="adj1" fmla="val -70373"/>
              <a:gd name="adj2" fmla="val -24643"/>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ライセンス証書に記載された「ドライブキー」を入力</a:t>
            </a:r>
          </a:p>
        </p:txBody>
      </p:sp>
      <p:sp>
        <p:nvSpPr>
          <p:cNvPr id="28" name="四角形: 角を丸くする 27">
            <a:extLst>
              <a:ext uri="{FF2B5EF4-FFF2-40B4-BE49-F238E27FC236}">
                <a16:creationId xmlns:a16="http://schemas.microsoft.com/office/drawing/2014/main" id="{84511172-FF43-9667-86B0-0C835EA8E43B}"/>
              </a:ext>
            </a:extLst>
          </p:cNvPr>
          <p:cNvSpPr/>
          <p:nvPr/>
        </p:nvSpPr>
        <p:spPr>
          <a:xfrm>
            <a:off x="6072093" y="6030220"/>
            <a:ext cx="2114105" cy="881567"/>
          </a:xfrm>
          <a:prstGeom prst="roundRect">
            <a:avLst>
              <a:gd name="adj" fmla="val 7477"/>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四角形 28">
            <a:extLst>
              <a:ext uri="{FF2B5EF4-FFF2-40B4-BE49-F238E27FC236}">
                <a16:creationId xmlns:a16="http://schemas.microsoft.com/office/drawing/2014/main" id="{238673D3-9C39-1240-83E8-35ED1E2A10D0}"/>
              </a:ext>
            </a:extLst>
          </p:cNvPr>
          <p:cNvSpPr/>
          <p:nvPr/>
        </p:nvSpPr>
        <p:spPr>
          <a:xfrm>
            <a:off x="8397218" y="6040449"/>
            <a:ext cx="2114105" cy="830997"/>
          </a:xfrm>
          <a:prstGeom prst="wedgeRectCallout">
            <a:avLst>
              <a:gd name="adj1" fmla="val -70373"/>
              <a:gd name="adj2" fmla="val -24643"/>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購入したドライブキーの有効期限（ライセンス証書上の終了日＋</a:t>
            </a:r>
            <a:r>
              <a:rPr kumimoji="1" lang="en-US" altLang="ja-JP" sz="1200" b="1" dirty="0">
                <a:solidFill>
                  <a:schemeClr val="bg1"/>
                </a:solidFill>
              </a:rPr>
              <a:t>1</a:t>
            </a:r>
            <a:r>
              <a:rPr kumimoji="1" lang="ja-JP" altLang="en-US" sz="1200" b="1" dirty="0">
                <a:solidFill>
                  <a:schemeClr val="bg1"/>
                </a:solidFill>
              </a:rPr>
              <a:t>ヶ月）と容量が表示される</a:t>
            </a:r>
          </a:p>
        </p:txBody>
      </p:sp>
      <p:cxnSp>
        <p:nvCxnSpPr>
          <p:cNvPr id="43" name="直線矢印コネクタ 42">
            <a:extLst>
              <a:ext uri="{FF2B5EF4-FFF2-40B4-BE49-F238E27FC236}">
                <a16:creationId xmlns:a16="http://schemas.microsoft.com/office/drawing/2014/main" id="{0EA7CF18-49D5-C9BE-6E56-C7235F168958}"/>
              </a:ext>
            </a:extLst>
          </p:cNvPr>
          <p:cNvCxnSpPr>
            <a:cxnSpLocks/>
          </p:cNvCxnSpPr>
          <p:nvPr/>
        </p:nvCxnSpPr>
        <p:spPr>
          <a:xfrm>
            <a:off x="4464050" y="3847429"/>
            <a:ext cx="355600" cy="0"/>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8" name="正方形/長方形 7">
            <a:extLst>
              <a:ext uri="{FF2B5EF4-FFF2-40B4-BE49-F238E27FC236}">
                <a16:creationId xmlns:a16="http://schemas.microsoft.com/office/drawing/2014/main" id="{70C69B7B-2A3F-2177-212E-4BBA9B1D4292}"/>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
        <p:nvSpPr>
          <p:cNvPr id="13" name="四角形: 角を丸くする 12">
            <a:extLst>
              <a:ext uri="{FF2B5EF4-FFF2-40B4-BE49-F238E27FC236}">
                <a16:creationId xmlns:a16="http://schemas.microsoft.com/office/drawing/2014/main" id="{360C0E12-428D-4FCF-56B7-A90C5C5C55AE}"/>
              </a:ext>
            </a:extLst>
          </p:cNvPr>
          <p:cNvSpPr/>
          <p:nvPr/>
        </p:nvSpPr>
        <p:spPr>
          <a:xfrm>
            <a:off x="4895850" y="2899797"/>
            <a:ext cx="457200" cy="223656"/>
          </a:xfrm>
          <a:prstGeom prst="roundRect">
            <a:avLst>
              <a:gd name="adj" fmla="val 7477"/>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大かっこ 13">
            <a:extLst>
              <a:ext uri="{FF2B5EF4-FFF2-40B4-BE49-F238E27FC236}">
                <a16:creationId xmlns:a16="http://schemas.microsoft.com/office/drawing/2014/main" id="{4C0191ED-2130-7BD4-A3C0-48436FC91912}"/>
              </a:ext>
            </a:extLst>
          </p:cNvPr>
          <p:cNvSpPr/>
          <p:nvPr/>
        </p:nvSpPr>
        <p:spPr>
          <a:xfrm flipV="1">
            <a:off x="4303059" y="4369153"/>
            <a:ext cx="462026" cy="955881"/>
          </a:xfrm>
          <a:prstGeom prst="leftBracket">
            <a:avLst>
              <a:gd name="adj" fmla="val 103445"/>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E4B74CF5-2ECC-A3F0-D46A-6D7DA6105961}"/>
              </a:ext>
            </a:extLst>
          </p:cNvPr>
          <p:cNvSpPr/>
          <p:nvPr/>
        </p:nvSpPr>
        <p:spPr>
          <a:xfrm>
            <a:off x="2964399" y="4750324"/>
            <a:ext cx="1060254" cy="461665"/>
          </a:xfrm>
          <a:prstGeom prst="wedgeRectCallout">
            <a:avLst>
              <a:gd name="adj1" fmla="val 75022"/>
              <a:gd name="adj2" fmla="val -24643"/>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1200" b="1" dirty="0">
                <a:solidFill>
                  <a:schemeClr val="bg1"/>
                </a:solidFill>
              </a:rPr>
              <a:t>変更したら</a:t>
            </a:r>
            <a:endParaRPr kumimoji="1" lang="en-US" altLang="ja-JP" sz="1200" b="1" dirty="0">
              <a:solidFill>
                <a:schemeClr val="bg1"/>
              </a:solidFill>
            </a:endParaRPr>
          </a:p>
          <a:p>
            <a:pPr algn="ctr"/>
            <a:r>
              <a:rPr kumimoji="1" lang="ja-JP" altLang="en-US" sz="1200" b="1" dirty="0">
                <a:solidFill>
                  <a:schemeClr val="bg1"/>
                </a:solidFill>
              </a:rPr>
              <a:t>再度開く</a:t>
            </a:r>
          </a:p>
        </p:txBody>
      </p:sp>
      <p:sp>
        <p:nvSpPr>
          <p:cNvPr id="4" name="正方形/長方形 3">
            <a:extLst>
              <a:ext uri="{FF2B5EF4-FFF2-40B4-BE49-F238E27FC236}">
                <a16:creationId xmlns:a16="http://schemas.microsoft.com/office/drawing/2014/main" id="{3C44789B-0AE8-5714-3B6B-50C69E9125E7}"/>
              </a:ext>
            </a:extLst>
          </p:cNvPr>
          <p:cNvSpPr/>
          <p:nvPr/>
        </p:nvSpPr>
        <p:spPr>
          <a:xfrm>
            <a:off x="479022" y="6539435"/>
            <a:ext cx="4727978" cy="514738"/>
          </a:xfrm>
          <a:prstGeom prst="rect">
            <a:avLst/>
          </a:prstGeom>
          <a:solidFill>
            <a:srgbClr val="C0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72000" rIns="144000" bIns="72000" rtlCol="0" anchor="ctr">
            <a:spAutoFit/>
          </a:bodyPr>
          <a:lstStyle/>
          <a:p>
            <a:pPr algn="ctr"/>
            <a:r>
              <a:rPr kumimoji="1" lang="ja-JP" altLang="en-US" sz="1200" b="1" dirty="0">
                <a:solidFill>
                  <a:schemeClr val="bg1"/>
                </a:solidFill>
              </a:rPr>
              <a:t>同じドライブキーを複数の</a:t>
            </a:r>
            <a:r>
              <a:rPr kumimoji="1" lang="en-US" altLang="ja-JP" sz="1200" b="1" dirty="0">
                <a:solidFill>
                  <a:schemeClr val="bg1"/>
                </a:solidFill>
              </a:rPr>
              <a:t>desknet's NEO</a:t>
            </a:r>
            <a:r>
              <a:rPr kumimoji="1" lang="ja-JP" altLang="en-US" sz="1200" b="1" dirty="0">
                <a:solidFill>
                  <a:schemeClr val="bg1"/>
                </a:solidFill>
              </a:rPr>
              <a:t>環境に設定することはできません。詳細はライセンス約款をご確認ください。</a:t>
            </a:r>
          </a:p>
        </p:txBody>
      </p:sp>
    </p:spTree>
    <p:extLst>
      <p:ext uri="{BB962C8B-B14F-4D97-AF65-F5344CB8AC3E}">
        <p14:creationId xmlns:p14="http://schemas.microsoft.com/office/powerpoint/2010/main" val="372124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844E-7FA7-8880-D0FE-9CE82CD979A9}"/>
            </a:ext>
          </a:extLst>
        </p:cNvPr>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94E7D10F-FABF-B84E-0ED0-7AD5D6DEC715}"/>
              </a:ext>
            </a:extLst>
          </p:cNvPr>
          <p:cNvCxnSpPr>
            <a:cxnSpLocks/>
          </p:cNvCxnSpPr>
          <p:nvPr/>
        </p:nvCxnSpPr>
        <p:spPr>
          <a:xfrm>
            <a:off x="2627690" y="5849075"/>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2" name="タイトル 1">
            <a:extLst>
              <a:ext uri="{FF2B5EF4-FFF2-40B4-BE49-F238E27FC236}">
                <a16:creationId xmlns:a16="http://schemas.microsoft.com/office/drawing/2014/main" id="{1D05BFE9-455F-12AF-907A-AB3D4E42F377}"/>
              </a:ext>
            </a:extLst>
          </p:cNvPr>
          <p:cNvSpPr>
            <a:spLocks noGrp="1"/>
          </p:cNvSpPr>
          <p:nvPr>
            <p:ph type="title"/>
          </p:nvPr>
        </p:nvSpPr>
        <p:spPr/>
        <p:txBody>
          <a:bodyPr/>
          <a:lstStyle/>
          <a:p>
            <a:r>
              <a:rPr kumimoji="1" lang="ja-JP" altLang="en-US" dirty="0"/>
              <a:t>ファイル転送機能を有効化する</a:t>
            </a:r>
          </a:p>
        </p:txBody>
      </p:sp>
      <p:sp>
        <p:nvSpPr>
          <p:cNvPr id="3" name="スライド番号プレースホルダー 2">
            <a:extLst>
              <a:ext uri="{FF2B5EF4-FFF2-40B4-BE49-F238E27FC236}">
                <a16:creationId xmlns:a16="http://schemas.microsoft.com/office/drawing/2014/main" id="{A68ED98E-2411-2833-1B91-0E8B69FA1528}"/>
              </a:ext>
            </a:extLst>
          </p:cNvPr>
          <p:cNvSpPr>
            <a:spLocks noGrp="1"/>
          </p:cNvSpPr>
          <p:nvPr>
            <p:ph type="sldNum" sz="quarter" idx="12"/>
          </p:nvPr>
        </p:nvSpPr>
        <p:spPr/>
        <p:txBody>
          <a:bodyPr/>
          <a:lstStyle/>
          <a:p>
            <a:fld id="{3C9C2799-97FA-40D0-B772-22BD68808157}" type="slidenum">
              <a:rPr kumimoji="1" lang="ja-JP" altLang="en-US" smtClean="0"/>
              <a:pPr/>
              <a:t>9</a:t>
            </a:fld>
            <a:endParaRPr kumimoji="1" lang="ja-JP" altLang="en-US" dirty="0"/>
          </a:p>
        </p:txBody>
      </p:sp>
      <p:sp>
        <p:nvSpPr>
          <p:cNvPr id="7" name="テキスト ボックス 6">
            <a:extLst>
              <a:ext uri="{FF2B5EF4-FFF2-40B4-BE49-F238E27FC236}">
                <a16:creationId xmlns:a16="http://schemas.microsoft.com/office/drawing/2014/main" id="{E3558C0F-4A39-896E-F809-F7520332F0D0}"/>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en-US" altLang="ja-JP" dirty="0">
                <a:latin typeface="+mn-ea"/>
              </a:rPr>
              <a:t>desknet's NEO</a:t>
            </a:r>
            <a:r>
              <a:rPr lang="ja-JP" altLang="en-US" dirty="0">
                <a:latin typeface="+mn-ea"/>
              </a:rPr>
              <a:t>メニュー設定から「ファイル転送」機能を有効化します。初期設定および動作確認が完了するまでは、特定の組織のみに公開することをおすすめします。</a:t>
            </a:r>
          </a:p>
        </p:txBody>
      </p:sp>
      <p:pic>
        <p:nvPicPr>
          <p:cNvPr id="5" name="図 4">
            <a:extLst>
              <a:ext uri="{FF2B5EF4-FFF2-40B4-BE49-F238E27FC236}">
                <a16:creationId xmlns:a16="http://schemas.microsoft.com/office/drawing/2014/main" id="{53ED01BF-CECE-66ED-F7C7-6E7AB8ECA9EF}"/>
              </a:ext>
            </a:extLst>
          </p:cNvPr>
          <p:cNvPicPr>
            <a:picLocks noChangeAspect="1"/>
          </p:cNvPicPr>
          <p:nvPr/>
        </p:nvPicPr>
        <p:blipFill>
          <a:blip r:embed="rId2"/>
          <a:stretch>
            <a:fillRect/>
          </a:stretch>
        </p:blipFill>
        <p:spPr>
          <a:xfrm>
            <a:off x="489059" y="2271670"/>
            <a:ext cx="3978000" cy="3729692"/>
          </a:xfrm>
          <a:prstGeom prst="rect">
            <a:avLst/>
          </a:prstGeom>
        </p:spPr>
      </p:pic>
      <p:sp>
        <p:nvSpPr>
          <p:cNvPr id="10" name="四角形: 角を丸くする 9">
            <a:extLst>
              <a:ext uri="{FF2B5EF4-FFF2-40B4-BE49-F238E27FC236}">
                <a16:creationId xmlns:a16="http://schemas.microsoft.com/office/drawing/2014/main" id="{6BC6275A-327A-3419-B37B-E37A25F17C4C}"/>
              </a:ext>
            </a:extLst>
          </p:cNvPr>
          <p:cNvSpPr/>
          <p:nvPr/>
        </p:nvSpPr>
        <p:spPr>
          <a:xfrm>
            <a:off x="1925548" y="3192405"/>
            <a:ext cx="1257300"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6147F32-89A7-FD21-145D-7C8CE8139D43}"/>
              </a:ext>
            </a:extLst>
          </p:cNvPr>
          <p:cNvSpPr/>
          <p:nvPr/>
        </p:nvSpPr>
        <p:spPr>
          <a:xfrm>
            <a:off x="4191000" y="2261881"/>
            <a:ext cx="273050" cy="25271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26DC410-64C1-F0F1-EAF5-884B30303692}"/>
              </a:ext>
            </a:extLst>
          </p:cNvPr>
          <p:cNvPicPr>
            <a:picLocks noChangeAspect="1"/>
          </p:cNvPicPr>
          <p:nvPr/>
        </p:nvPicPr>
        <p:blipFill>
          <a:blip r:embed="rId3"/>
          <a:srcRect t="41106"/>
          <a:stretch/>
        </p:blipFill>
        <p:spPr>
          <a:xfrm>
            <a:off x="489059" y="6234880"/>
            <a:ext cx="4947582" cy="1013645"/>
          </a:xfrm>
          <a:prstGeom prst="rect">
            <a:avLst/>
          </a:prstGeom>
        </p:spPr>
      </p:pic>
      <p:sp>
        <p:nvSpPr>
          <p:cNvPr id="15" name="四角形: 角を丸くする 14">
            <a:extLst>
              <a:ext uri="{FF2B5EF4-FFF2-40B4-BE49-F238E27FC236}">
                <a16:creationId xmlns:a16="http://schemas.microsoft.com/office/drawing/2014/main" id="{35218457-CAEE-AF6C-22B8-FBE7B442C6E4}"/>
              </a:ext>
            </a:extLst>
          </p:cNvPr>
          <p:cNvSpPr/>
          <p:nvPr/>
        </p:nvSpPr>
        <p:spPr>
          <a:xfrm>
            <a:off x="1680741" y="6869465"/>
            <a:ext cx="1098057" cy="17746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6AEF665-FAE3-7F78-B4C2-BCF3BCE8093B}"/>
              </a:ext>
            </a:extLst>
          </p:cNvPr>
          <p:cNvPicPr>
            <a:picLocks noChangeAspect="1"/>
          </p:cNvPicPr>
          <p:nvPr/>
        </p:nvPicPr>
        <p:blipFill>
          <a:blip r:embed="rId4"/>
          <a:stretch>
            <a:fillRect/>
          </a:stretch>
        </p:blipFill>
        <p:spPr>
          <a:xfrm>
            <a:off x="5636469" y="2221815"/>
            <a:ext cx="4566285" cy="2460693"/>
          </a:xfrm>
          <a:prstGeom prst="rect">
            <a:avLst/>
          </a:prstGeom>
        </p:spPr>
      </p:pic>
      <p:pic>
        <p:nvPicPr>
          <p:cNvPr id="19" name="図 18">
            <a:extLst>
              <a:ext uri="{FF2B5EF4-FFF2-40B4-BE49-F238E27FC236}">
                <a16:creationId xmlns:a16="http://schemas.microsoft.com/office/drawing/2014/main" id="{BEE2CA29-9DE3-6FD3-111A-BD20F29F8720}"/>
              </a:ext>
            </a:extLst>
          </p:cNvPr>
          <p:cNvPicPr>
            <a:picLocks noChangeAspect="1"/>
          </p:cNvPicPr>
          <p:nvPr/>
        </p:nvPicPr>
        <p:blipFill>
          <a:blip r:embed="rId5"/>
          <a:stretch>
            <a:fillRect/>
          </a:stretch>
        </p:blipFill>
        <p:spPr>
          <a:xfrm>
            <a:off x="5646472" y="4764586"/>
            <a:ext cx="4556282" cy="2570723"/>
          </a:xfrm>
          <a:prstGeom prst="rect">
            <a:avLst/>
          </a:prstGeom>
        </p:spPr>
      </p:pic>
      <p:sp>
        <p:nvSpPr>
          <p:cNvPr id="24" name="吹き出し: 四角形 23">
            <a:extLst>
              <a:ext uri="{FF2B5EF4-FFF2-40B4-BE49-F238E27FC236}">
                <a16:creationId xmlns:a16="http://schemas.microsoft.com/office/drawing/2014/main" id="{E026AC45-9951-9388-FF41-250A870CA41D}"/>
              </a:ext>
            </a:extLst>
          </p:cNvPr>
          <p:cNvSpPr/>
          <p:nvPr/>
        </p:nvSpPr>
        <p:spPr>
          <a:xfrm>
            <a:off x="7884354" y="2845885"/>
            <a:ext cx="2405651" cy="461665"/>
          </a:xfrm>
          <a:prstGeom prst="wedgeRectCallout">
            <a:avLst>
              <a:gd name="adj1" fmla="val -70550"/>
              <a:gd name="adj2" fmla="val 6762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初期設定が完了するまでは</a:t>
            </a:r>
            <a:endParaRPr kumimoji="1" lang="en-US" altLang="ja-JP" sz="1200" b="1" dirty="0">
              <a:solidFill>
                <a:schemeClr val="bg1"/>
              </a:solidFill>
            </a:endParaRPr>
          </a:p>
          <a:p>
            <a:pPr algn="ctr"/>
            <a:r>
              <a:rPr kumimoji="1" lang="ja-JP" altLang="en-US" sz="1200" b="1" dirty="0">
                <a:solidFill>
                  <a:schemeClr val="bg1"/>
                </a:solidFill>
              </a:rPr>
              <a:t>特定の組織のみに公開</a:t>
            </a:r>
          </a:p>
        </p:txBody>
      </p:sp>
      <p:sp>
        <p:nvSpPr>
          <p:cNvPr id="25" name="四角形: 角を丸くする 24">
            <a:extLst>
              <a:ext uri="{FF2B5EF4-FFF2-40B4-BE49-F238E27FC236}">
                <a16:creationId xmlns:a16="http://schemas.microsoft.com/office/drawing/2014/main" id="{169B9D53-64C7-F3C5-8015-1D4C34341C72}"/>
              </a:ext>
            </a:extLst>
          </p:cNvPr>
          <p:cNvSpPr/>
          <p:nvPr/>
        </p:nvSpPr>
        <p:spPr>
          <a:xfrm>
            <a:off x="6333161" y="3245274"/>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1C5BE212-31C3-2F1C-16C1-221C22C369EE}"/>
              </a:ext>
            </a:extLst>
          </p:cNvPr>
          <p:cNvSpPr/>
          <p:nvPr/>
        </p:nvSpPr>
        <p:spPr>
          <a:xfrm>
            <a:off x="6333161" y="5778924"/>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DE3809B8-B8AA-83FF-30EC-CD6AED9D785C}"/>
              </a:ext>
            </a:extLst>
          </p:cNvPr>
          <p:cNvSpPr/>
          <p:nvPr/>
        </p:nvSpPr>
        <p:spPr>
          <a:xfrm>
            <a:off x="6409361" y="3959649"/>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吹き出し: 四角形 27">
            <a:extLst>
              <a:ext uri="{FF2B5EF4-FFF2-40B4-BE49-F238E27FC236}">
                <a16:creationId xmlns:a16="http://schemas.microsoft.com/office/drawing/2014/main" id="{FA1B74F1-0F1B-615B-5464-E1964109783B}"/>
              </a:ext>
            </a:extLst>
          </p:cNvPr>
          <p:cNvSpPr/>
          <p:nvPr/>
        </p:nvSpPr>
        <p:spPr>
          <a:xfrm>
            <a:off x="7884354" y="5363743"/>
            <a:ext cx="2405651" cy="461665"/>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初期設定・動作確認が完了したらすべての組織に公開</a:t>
            </a:r>
          </a:p>
        </p:txBody>
      </p:sp>
      <p:cxnSp>
        <p:nvCxnSpPr>
          <p:cNvPr id="32" name="直線矢印コネクタ 31">
            <a:extLst>
              <a:ext uri="{FF2B5EF4-FFF2-40B4-BE49-F238E27FC236}">
                <a16:creationId xmlns:a16="http://schemas.microsoft.com/office/drawing/2014/main" id="{832256E3-BCC0-2D80-6839-586BAB4D1CE6}"/>
              </a:ext>
            </a:extLst>
          </p:cNvPr>
          <p:cNvCxnSpPr>
            <a:cxnSpLocks/>
          </p:cNvCxnSpPr>
          <p:nvPr/>
        </p:nvCxnSpPr>
        <p:spPr>
          <a:xfrm>
            <a:off x="8388738" y="4639685"/>
            <a:ext cx="0" cy="55144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6" name="フリーフォーム: 図形 35">
            <a:extLst>
              <a:ext uri="{FF2B5EF4-FFF2-40B4-BE49-F238E27FC236}">
                <a16:creationId xmlns:a16="http://schemas.microsoft.com/office/drawing/2014/main" id="{A7575D24-56CF-2064-9F28-99B7ACA174A3}"/>
              </a:ext>
            </a:extLst>
          </p:cNvPr>
          <p:cNvSpPr/>
          <p:nvPr/>
        </p:nvSpPr>
        <p:spPr>
          <a:xfrm>
            <a:off x="4985413" y="3645142"/>
            <a:ext cx="644825" cy="2570723"/>
          </a:xfrm>
          <a:custGeom>
            <a:avLst/>
            <a:gdLst>
              <a:gd name="connsiteX0" fmla="*/ 10274 w 739739"/>
              <a:gd name="connsiteY0" fmla="*/ 2434975 h 2434975"/>
              <a:gd name="connsiteX1" fmla="*/ 10274 w 739739"/>
              <a:gd name="connsiteY1" fmla="*/ 2434975 h 2434975"/>
              <a:gd name="connsiteX2" fmla="*/ 0 w 739739"/>
              <a:gd name="connsiteY2" fmla="*/ 2321959 h 2434975"/>
              <a:gd name="connsiteX3" fmla="*/ 0 w 739739"/>
              <a:gd name="connsiteY3" fmla="*/ 0 h 2434975"/>
              <a:gd name="connsiteX4" fmla="*/ 739739 w 739739"/>
              <a:gd name="connsiteY4" fmla="*/ 0 h 2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39" h="2434975">
                <a:moveTo>
                  <a:pt x="10274" y="2434975"/>
                </a:moveTo>
                <a:lnTo>
                  <a:pt x="10274" y="2434975"/>
                </a:lnTo>
                <a:lnTo>
                  <a:pt x="0" y="2321959"/>
                </a:lnTo>
                <a:lnTo>
                  <a:pt x="0" y="0"/>
                </a:lnTo>
                <a:lnTo>
                  <a:pt x="739739" y="0"/>
                </a:lnTo>
              </a:path>
            </a:pathLst>
          </a:cu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8343785-AA9D-A804-F574-D8B539D614F5}"/>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371101082"/>
      </p:ext>
    </p:extLst>
  </p:cSld>
  <p:clrMapOvr>
    <a:masterClrMapping/>
  </p:clrMapOvr>
</p:sld>
</file>

<file path=ppt/theme/theme1.xml><?xml version="1.0" encoding="utf-8"?>
<a:theme xmlns:a="http://schemas.openxmlformats.org/drawingml/2006/main" name="desknet's NEO資料テンプレート">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50869</TotalTime>
  <Words>2504</Words>
  <Application>Microsoft Office PowerPoint</Application>
  <PresentationFormat>ユーザー設定</PresentationFormat>
  <Paragraphs>216</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HGP創英角ｺﾞｼｯｸUB</vt:lpstr>
      <vt:lpstr>游ゴシック</vt:lpstr>
      <vt:lpstr>Yu Gothic Medium</vt:lpstr>
      <vt:lpstr>Arial</vt:lpstr>
      <vt:lpstr>Segoe UI</vt:lpstr>
      <vt:lpstr>Segoe UI Bold</vt:lpstr>
      <vt:lpstr>desknet's NEO資料テンプレート</vt:lpstr>
      <vt:lpstr>ファイル転送機能 (パッケージ版)  ご利用ガイド</vt:lpstr>
      <vt:lpstr>ご利用開始前にご確認ください</vt:lpstr>
      <vt:lpstr>ファイル転送機能とは</vt:lpstr>
      <vt:lpstr>ファイル転送の仕組み</vt:lpstr>
      <vt:lpstr>ファイル転送のネットワーク要件</vt:lpstr>
      <vt:lpstr>よくあるご質問</vt:lpstr>
      <vt:lpstr>ファイル転送の初期設定 (管理者)</vt:lpstr>
      <vt:lpstr>ドライブキーを設定する</vt:lpstr>
      <vt:lpstr>ファイル転送機能を有効化する</vt:lpstr>
      <vt:lpstr>メニューにファイル転送機能を表示する</vt:lpstr>
      <vt:lpstr>ファイル転送の初期設定を行う</vt:lpstr>
      <vt:lpstr>送信メールサーバーを設定する</vt:lpstr>
      <vt:lpstr>ファイル転送の共通設定を行う</vt:lpstr>
      <vt:lpstr>ファイル転送のその他設定を行う</vt:lpstr>
      <vt:lpstr>ファイル転送の初期設定 (一般ユーザー)</vt:lpstr>
      <vt:lpstr>ファイル転送を開く</vt:lpstr>
      <vt:lpstr>差出人設定を行う (1/2)</vt:lpstr>
      <vt:lpstr>差出人設定を行う (2/2)</vt:lpstr>
      <vt:lpstr>メール本文の設定を行う</vt:lpstr>
      <vt:lpstr>ファイルを送信する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株式会社ネオジャパン</dc:creator>
  <cp:lastModifiedBy>山田 志貴</cp:lastModifiedBy>
  <cp:revision>527</cp:revision>
  <cp:lastPrinted>2022-09-26T00:44:00Z</cp:lastPrinted>
  <dcterms:created xsi:type="dcterms:W3CDTF">2021-10-05T17:07:05Z</dcterms:created>
  <dcterms:modified xsi:type="dcterms:W3CDTF">2025-05-29T06:19:35Z</dcterms:modified>
</cp:coreProperties>
</file>